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60" r:id="rId5"/>
    <p:sldId id="259" r:id="rId6"/>
    <p:sldId id="267" r:id="rId7"/>
    <p:sldId id="275" r:id="rId8"/>
    <p:sldId id="277" r:id="rId9"/>
    <p:sldId id="262" r:id="rId10"/>
    <p:sldId id="273" r:id="rId11"/>
    <p:sldId id="266" r:id="rId12"/>
    <p:sldId id="268" r:id="rId13"/>
    <p:sldId id="274" r:id="rId14"/>
    <p:sldId id="264" r:id="rId15"/>
  </p:sldIdLst>
  <p:sldSz cx="18288000" cy="10287000"/>
  <p:notesSz cx="6858000" cy="9144000"/>
  <p:embeddedFontLst>
    <p:embeddedFont>
      <p:font typeface="Gmarket Sans Medium" panose="020B0600000101010101" charset="-127"/>
      <p:regular r:id="rId17"/>
    </p:embeddedFont>
    <p:embeddedFont>
      <p:font typeface="Pretendard Light" panose="020B0600000101010101" charset="-127"/>
      <p:regular r:id="rId18"/>
    </p:embeddedFont>
    <p:embeddedFont>
      <p:font typeface="Pretendard Regular" panose="020B0600000101010101" charset="-127"/>
      <p:regular r:id="rId19"/>
    </p:embeddedFont>
    <p:embeddedFont>
      <p:font typeface="맑은 고딕" panose="020B0503020000020004" pitchFamily="50" charset="-127"/>
      <p:regular r:id="rId20"/>
      <p:bold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1" d="100"/>
          <a:sy n="41" d="100"/>
        </p:scale>
        <p:origin x="820" y="1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E025B8-CB45-4CBA-A9A5-206529B61654}" type="datetimeFigureOut">
              <a:rPr lang="ko-KR" altLang="en-US" smtClean="0"/>
              <a:t>2025-10-19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F97FCB-DD3A-43FD-9C8E-2EE7BA95C0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33573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F97FCB-DD3A-43FD-9C8E-2EE7BA95C02D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70943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F97FCB-DD3A-43FD-9C8E-2EE7BA95C02D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02872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F97FCB-DD3A-43FD-9C8E-2EE7BA95C02D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42334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0D95F9-9060-1121-D36B-7E7C43A00A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68BF62C-C951-5F23-F81E-34CC9FEF119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EC80FAD-1F36-0E62-22F8-72D4581540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33B684F-27F6-4221-BEC1-DFFDBDF2818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F97FCB-DD3A-43FD-9C8E-2EE7BA95C02D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88878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B057E3-6F80-CE79-CC25-06D99AB708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4ACD750-A126-94C5-A89A-84A3846CAE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065BAE5-A6CF-96F4-50BF-CABBE2265B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3639A89-4B28-63F2-8118-B5458B0686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F97FCB-DD3A-43FD-9C8E-2EE7BA95C02D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65000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D29CB1-F4DD-53DB-A6F0-0F24FAB4BA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66B2C63-62F6-6DF0-9F29-AE22E55EE7A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1435195-6E18-2725-A7EB-887D177809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862B424-D5C1-25E3-ED6B-5249DF595FC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F97FCB-DD3A-43FD-9C8E-2EE7BA95C02D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63981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EF8443-3D76-9B2D-361A-79071EF1D9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504ABEF-2C78-DB84-E72D-D30DCB3D17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7869E83-345C-B803-81BA-B1047EEE03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DBDF5E9-845A-4937-5DC1-7E8145492DE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F97FCB-DD3A-43FD-9C8E-2EE7BA95C02D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90401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47.png"/><Relationship Id="rId3" Type="http://schemas.openxmlformats.org/officeDocument/2006/relationships/image" Target="../media/image16.png"/><Relationship Id="rId7" Type="http://schemas.openxmlformats.org/officeDocument/2006/relationships/image" Target="../media/image9.png"/><Relationship Id="rId12" Type="http://schemas.openxmlformats.org/officeDocument/2006/relationships/image" Target="../media/image46.png"/><Relationship Id="rId17" Type="http://schemas.openxmlformats.org/officeDocument/2006/relationships/image" Target="../media/image51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34.png"/><Relationship Id="rId5" Type="http://schemas.openxmlformats.org/officeDocument/2006/relationships/image" Target="../media/image17.png"/><Relationship Id="rId15" Type="http://schemas.openxmlformats.org/officeDocument/2006/relationships/image" Target="../media/image49.png"/><Relationship Id="rId10" Type="http://schemas.openxmlformats.org/officeDocument/2006/relationships/image" Target="../media/image33.png"/><Relationship Id="rId4" Type="http://schemas.openxmlformats.org/officeDocument/2006/relationships/image" Target="../media/image7.png"/><Relationship Id="rId9" Type="http://schemas.openxmlformats.org/officeDocument/2006/relationships/image" Target="../media/image32.png"/><Relationship Id="rId14" Type="http://schemas.openxmlformats.org/officeDocument/2006/relationships/image" Target="../media/image4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55.png"/><Relationship Id="rId3" Type="http://schemas.openxmlformats.org/officeDocument/2006/relationships/image" Target="../media/image16.png"/><Relationship Id="rId7" Type="http://schemas.openxmlformats.org/officeDocument/2006/relationships/image" Target="../media/image9.png"/><Relationship Id="rId12" Type="http://schemas.openxmlformats.org/officeDocument/2006/relationships/image" Target="../media/image54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53.png"/><Relationship Id="rId5" Type="http://schemas.openxmlformats.org/officeDocument/2006/relationships/image" Target="../media/image17.png"/><Relationship Id="rId15" Type="http://schemas.openxmlformats.org/officeDocument/2006/relationships/image" Target="../media/image57.png"/><Relationship Id="rId10" Type="http://schemas.openxmlformats.org/officeDocument/2006/relationships/image" Target="../media/image52.png"/><Relationship Id="rId4" Type="http://schemas.openxmlformats.org/officeDocument/2006/relationships/image" Target="../media/image7.png"/><Relationship Id="rId9" Type="http://schemas.openxmlformats.org/officeDocument/2006/relationships/image" Target="../media/image25.png"/><Relationship Id="rId14" Type="http://schemas.openxmlformats.org/officeDocument/2006/relationships/image" Target="../media/image5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62.png"/><Relationship Id="rId3" Type="http://schemas.openxmlformats.org/officeDocument/2006/relationships/image" Target="../media/image16.png"/><Relationship Id="rId7" Type="http://schemas.openxmlformats.org/officeDocument/2006/relationships/image" Target="../media/image9.png"/><Relationship Id="rId12" Type="http://schemas.openxmlformats.org/officeDocument/2006/relationships/image" Target="../media/image6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60.png"/><Relationship Id="rId5" Type="http://schemas.openxmlformats.org/officeDocument/2006/relationships/image" Target="../media/image17.png"/><Relationship Id="rId15" Type="http://schemas.openxmlformats.org/officeDocument/2006/relationships/image" Target="../media/image64.png"/><Relationship Id="rId10" Type="http://schemas.openxmlformats.org/officeDocument/2006/relationships/image" Target="../media/image59.png"/><Relationship Id="rId4" Type="http://schemas.openxmlformats.org/officeDocument/2006/relationships/image" Target="../media/image7.png"/><Relationship Id="rId9" Type="http://schemas.openxmlformats.org/officeDocument/2006/relationships/image" Target="../media/image25.png"/><Relationship Id="rId14" Type="http://schemas.openxmlformats.org/officeDocument/2006/relationships/image" Target="../media/image6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66.emf"/><Relationship Id="rId3" Type="http://schemas.openxmlformats.org/officeDocument/2006/relationships/image" Target="../media/image16.png"/><Relationship Id="rId7" Type="http://schemas.openxmlformats.org/officeDocument/2006/relationships/image" Target="../media/image19.png"/><Relationship Id="rId12" Type="http://schemas.openxmlformats.org/officeDocument/2006/relationships/package" Target="../embeddings/Microsoft_Excel_Worksheet2.xlsx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11" Type="http://schemas.openxmlformats.org/officeDocument/2006/relationships/image" Target="../media/image65.jpeg"/><Relationship Id="rId5" Type="http://schemas.openxmlformats.org/officeDocument/2006/relationships/image" Target="../media/image17.png"/><Relationship Id="rId10" Type="http://schemas.openxmlformats.org/officeDocument/2006/relationships/hyperlink" Target="https://scksh.github.io/project-4/" TargetMode="External"/><Relationship Id="rId4" Type="http://schemas.openxmlformats.org/officeDocument/2006/relationships/image" Target="../media/image7.png"/><Relationship Id="rId9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jpeg"/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19.png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6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openxmlformats.org/officeDocument/2006/relationships/image" Target="../media/image20.png"/><Relationship Id="rId4" Type="http://schemas.openxmlformats.org/officeDocument/2006/relationships/image" Target="../media/image7.pn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24.png"/><Relationship Id="rId5" Type="http://schemas.openxmlformats.org/officeDocument/2006/relationships/image" Target="../media/image19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28.png"/><Relationship Id="rId3" Type="http://schemas.openxmlformats.org/officeDocument/2006/relationships/image" Target="../media/image16.png"/><Relationship Id="rId7" Type="http://schemas.openxmlformats.org/officeDocument/2006/relationships/image" Target="../media/image9.png"/><Relationship Id="rId12" Type="http://schemas.openxmlformats.org/officeDocument/2006/relationships/image" Target="../media/image27.png"/><Relationship Id="rId17" Type="http://schemas.openxmlformats.org/officeDocument/2006/relationships/image" Target="../media/image31.jpe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30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26.emf"/><Relationship Id="rId5" Type="http://schemas.openxmlformats.org/officeDocument/2006/relationships/image" Target="../media/image17.png"/><Relationship Id="rId15" Type="http://schemas.openxmlformats.org/officeDocument/2006/relationships/package" Target="../embeddings/Microsoft_Excel_Worksheet1.xlsx"/><Relationship Id="rId10" Type="http://schemas.openxmlformats.org/officeDocument/2006/relationships/package" Target="../embeddings/Microsoft_Excel_Worksheet.xlsx"/><Relationship Id="rId4" Type="http://schemas.openxmlformats.org/officeDocument/2006/relationships/image" Target="../media/image7.png"/><Relationship Id="rId9" Type="http://schemas.openxmlformats.org/officeDocument/2006/relationships/image" Target="../media/image25.png"/><Relationship Id="rId14" Type="http://schemas.openxmlformats.org/officeDocument/2006/relationships/image" Target="../media/image2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png"/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12" Type="http://schemas.openxmlformats.org/officeDocument/2006/relationships/image" Target="../media/image36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35.png"/><Relationship Id="rId5" Type="http://schemas.openxmlformats.org/officeDocument/2006/relationships/image" Target="../media/image19.png"/><Relationship Id="rId15" Type="http://schemas.openxmlformats.org/officeDocument/2006/relationships/image" Target="../media/image39.png"/><Relationship Id="rId10" Type="http://schemas.openxmlformats.org/officeDocument/2006/relationships/image" Target="../media/image34.png"/><Relationship Id="rId4" Type="http://schemas.openxmlformats.org/officeDocument/2006/relationships/image" Target="../media/image17.png"/><Relationship Id="rId9" Type="http://schemas.openxmlformats.org/officeDocument/2006/relationships/image" Target="../media/image33.png"/><Relationship Id="rId14" Type="http://schemas.openxmlformats.org/officeDocument/2006/relationships/image" Target="../media/image3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19.png"/><Relationship Id="rId4" Type="http://schemas.openxmlformats.org/officeDocument/2006/relationships/image" Target="../media/image17.png"/><Relationship Id="rId9" Type="http://schemas.openxmlformats.org/officeDocument/2006/relationships/image" Target="../media/image4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19.png"/><Relationship Id="rId10" Type="http://schemas.openxmlformats.org/officeDocument/2006/relationships/image" Target="../media/image43.png"/><Relationship Id="rId4" Type="http://schemas.openxmlformats.org/officeDocument/2006/relationships/image" Target="../media/image17.png"/><Relationship Id="rId9" Type="http://schemas.openxmlformats.org/officeDocument/2006/relationships/image" Target="../media/image4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6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7.png"/><Relationship Id="rId10" Type="http://schemas.openxmlformats.org/officeDocument/2006/relationships/image" Target="../media/image45.png"/><Relationship Id="rId4" Type="http://schemas.openxmlformats.org/officeDocument/2006/relationships/image" Target="../media/image7.png"/><Relationship Id="rId9" Type="http://schemas.openxmlformats.org/officeDocument/2006/relationships/image" Target="../media/image4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143000" y="1371600"/>
            <a:ext cx="16002000" cy="8039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65200" y="952500"/>
            <a:ext cx="16344900" cy="8509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effectLst>
            <a:outerShdw dist="39040" dir="5400000">
              <a:srgbClr val="9E9E9E">
                <a:alpha val="100000"/>
              </a:srgbClr>
            </a:outerShdw>
          </a:effectLst>
        </p:spPr>
      </p:pic>
      <p:sp>
        <p:nvSpPr>
          <p:cNvPr id="4" name="TextBox 4"/>
          <p:cNvSpPr txBox="1"/>
          <p:nvPr/>
        </p:nvSpPr>
        <p:spPr>
          <a:xfrm>
            <a:off x="4394200" y="7658100"/>
            <a:ext cx="94869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en-US" sz="1800" b="0" i="0" u="none" strike="noStrike" dirty="0">
                <a:solidFill>
                  <a:srgbClr val="000000"/>
                </a:solidFill>
                <a:latin typeface="Pretendard Regular"/>
              </a:rPr>
              <a:t>[ 4 </a:t>
            </a:r>
            <a:r>
              <a:rPr lang="ko-KR" sz="1800" b="0" i="0" u="none" strike="noStrike" dirty="0">
                <a:solidFill>
                  <a:srgbClr val="000000"/>
                </a:solidFill>
                <a:ea typeface="Pretendard Regular"/>
              </a:rPr>
              <a:t>조</a:t>
            </a:r>
            <a:r>
              <a:rPr lang="en-US" sz="1800" b="0" i="0" u="none" strike="noStrike" dirty="0">
                <a:solidFill>
                  <a:srgbClr val="000000"/>
                </a:solidFill>
                <a:latin typeface="Pretendard Regular"/>
              </a:rPr>
              <a:t> ]  |  </a:t>
            </a:r>
            <a:r>
              <a:rPr lang="ko-KR" sz="1800" b="0" i="0" u="none" strike="noStrike" dirty="0">
                <a:solidFill>
                  <a:srgbClr val="000000"/>
                </a:solidFill>
                <a:ea typeface="Pretendard Regular"/>
              </a:rPr>
              <a:t>김승환</a:t>
            </a:r>
            <a:r>
              <a:rPr lang="en-US" sz="1800" b="0" i="0" u="none" strike="noStrike" dirty="0">
                <a:solidFill>
                  <a:srgbClr val="000000"/>
                </a:solidFill>
                <a:latin typeface="Pretendard Regular"/>
              </a:rPr>
              <a:t>(</a:t>
            </a:r>
            <a:r>
              <a:rPr lang="ko-KR" sz="1800" b="0" i="0" u="none" strike="noStrike" dirty="0">
                <a:solidFill>
                  <a:srgbClr val="000000"/>
                </a:solidFill>
                <a:ea typeface="Pretendard Regular"/>
              </a:rPr>
              <a:t>조장</a:t>
            </a:r>
            <a:r>
              <a:rPr lang="en-US" sz="1800" b="0" i="0" u="none" strike="noStrike" dirty="0">
                <a:solidFill>
                  <a:srgbClr val="000000"/>
                </a:solidFill>
                <a:latin typeface="Pretendard Regular"/>
              </a:rPr>
              <a:t>)  </a:t>
            </a:r>
            <a:r>
              <a:rPr lang="ko-KR" sz="1800" b="0" i="0" u="none" strike="noStrike" dirty="0" err="1">
                <a:solidFill>
                  <a:srgbClr val="000000"/>
                </a:solidFill>
                <a:ea typeface="Pretendard Regular"/>
              </a:rPr>
              <a:t>장원근</a:t>
            </a:r>
            <a:r>
              <a:rPr lang="en-US" sz="1800" b="0" i="0" u="none" strike="noStrike" dirty="0">
                <a:solidFill>
                  <a:srgbClr val="000000"/>
                </a:solidFill>
                <a:latin typeface="Pretendard Regular"/>
              </a:rPr>
              <a:t>   </a:t>
            </a:r>
            <a:r>
              <a:rPr lang="ko-KR" sz="1800" b="0" i="0" u="none" strike="noStrike" dirty="0">
                <a:solidFill>
                  <a:srgbClr val="000000"/>
                </a:solidFill>
                <a:ea typeface="Pretendard Regular"/>
              </a:rPr>
              <a:t>김태일</a:t>
            </a:r>
            <a:r>
              <a:rPr lang="en-US" sz="1800" b="0" i="0" u="none" strike="noStrike" dirty="0">
                <a:solidFill>
                  <a:srgbClr val="000000"/>
                </a:solidFill>
                <a:latin typeface="Pretendard Regular"/>
              </a:rPr>
              <a:t>   </a:t>
            </a:r>
            <a:r>
              <a:rPr lang="ko-KR" sz="1800" b="0" i="0" u="none" strike="noStrike" dirty="0">
                <a:solidFill>
                  <a:srgbClr val="000000"/>
                </a:solidFill>
                <a:ea typeface="Pretendard Regular"/>
              </a:rPr>
              <a:t>도지훈</a:t>
            </a:r>
            <a:r>
              <a:rPr lang="en-US" sz="1800" b="0" i="0" u="none" strike="noStrike" dirty="0">
                <a:solidFill>
                  <a:srgbClr val="000000"/>
                </a:solidFill>
                <a:latin typeface="Pretendard Regular"/>
              </a:rPr>
              <a:t>   </a:t>
            </a:r>
            <a:r>
              <a:rPr lang="ko-KR" sz="1800" b="0" i="0" u="none" strike="noStrike" dirty="0" err="1">
                <a:solidFill>
                  <a:srgbClr val="000000"/>
                </a:solidFill>
                <a:ea typeface="Pretendard Regular"/>
              </a:rPr>
              <a:t>안성운</a:t>
            </a:r>
            <a:r>
              <a:rPr lang="en-US" sz="1800" b="0" i="0" u="none" strike="noStrike" dirty="0">
                <a:solidFill>
                  <a:srgbClr val="000000"/>
                </a:solidFill>
                <a:latin typeface="Pretendard Regular"/>
              </a:rPr>
              <a:t>   </a:t>
            </a:r>
            <a:r>
              <a:rPr lang="ko-KR" sz="1800" b="0" i="0" u="none" strike="noStrike" dirty="0" err="1">
                <a:solidFill>
                  <a:srgbClr val="000000"/>
                </a:solidFill>
                <a:ea typeface="Pretendard Regular"/>
              </a:rPr>
              <a:t>강나윤</a:t>
            </a:r>
            <a:endParaRPr lang="ko-KR" sz="1800" b="0" i="0" u="none" strike="noStrike" dirty="0">
              <a:solidFill>
                <a:srgbClr val="000000"/>
              </a:solidFill>
              <a:ea typeface="Pretendard Regular"/>
            </a:endParaRPr>
          </a:p>
        </p:txBody>
      </p:sp>
      <p:grpSp>
        <p:nvGrpSpPr>
          <p:cNvPr id="5" name="Group 5"/>
          <p:cNvGrpSpPr/>
          <p:nvPr/>
        </p:nvGrpSpPr>
        <p:grpSpPr>
          <a:xfrm>
            <a:off x="2147483647" y="-2147483648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1500" y="1181100"/>
            <a:ext cx="342900" cy="3429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943100" y="-279400"/>
            <a:ext cx="139700" cy="17272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-2147483648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03600" y="1181100"/>
            <a:ext cx="342900" cy="3429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5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6205200" y="-279400"/>
            <a:ext cx="139700" cy="17272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3289300" y="8851900"/>
            <a:ext cx="11709400" cy="342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sz="1900" b="0" i="0" u="none" strike="noStrike" dirty="0">
                <a:solidFill>
                  <a:srgbClr val="000000"/>
                </a:solidFill>
                <a:ea typeface="Pretendard Regular"/>
              </a:rPr>
              <a:t>스마</a:t>
            </a:r>
            <a:r>
              <a:rPr lang="ko-KR" altLang="en-US" sz="1900" b="0" i="0" u="none" strike="noStrike" dirty="0">
                <a:solidFill>
                  <a:srgbClr val="000000"/>
                </a:solidFill>
                <a:ea typeface="Pretendard Regular"/>
              </a:rPr>
              <a:t>트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0" i="0" u="none" strike="noStrike" dirty="0">
                <a:solidFill>
                  <a:srgbClr val="000000"/>
                </a:solidFill>
                <a:ea typeface="Pretendard Regular"/>
              </a:rPr>
              <a:t>국방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0" i="0" u="none" strike="noStrike" dirty="0">
                <a:solidFill>
                  <a:srgbClr val="000000"/>
                </a:solidFill>
                <a:ea typeface="Pretendard Regular"/>
              </a:rPr>
              <a:t>데이터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0" i="0" u="none" strike="noStrike" dirty="0">
                <a:solidFill>
                  <a:srgbClr val="000000"/>
                </a:solidFill>
                <a:ea typeface="Pretendard Regular"/>
              </a:rPr>
              <a:t>분석과정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Regular"/>
              </a:rPr>
              <a:t>(</a:t>
            </a:r>
            <a:r>
              <a:rPr lang="ko-KR" sz="1900" b="0" i="0" u="none" strike="noStrike" dirty="0" err="1">
                <a:solidFill>
                  <a:srgbClr val="000000"/>
                </a:solidFill>
                <a:ea typeface="Pretendard Regular"/>
              </a:rPr>
              <a:t>한화에어로스페이스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Regular"/>
              </a:rPr>
              <a:t>) 3</a:t>
            </a:r>
            <a:r>
              <a:rPr lang="ko-KR" sz="1900" b="0" i="0" u="none" strike="noStrike" dirty="0">
                <a:solidFill>
                  <a:srgbClr val="000000"/>
                </a:solidFill>
                <a:ea typeface="Pretendard Regular"/>
              </a:rPr>
              <a:t>기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632200" y="3822700"/>
            <a:ext cx="11023600" cy="3568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10800" b="0" i="0" u="none" strike="noStrike" spc="-400" dirty="0" err="1">
                <a:solidFill>
                  <a:srgbClr val="9E9E9E"/>
                </a:solidFill>
                <a:ea typeface="Gmarket Sans Medium"/>
              </a:rPr>
              <a:t>드론</a:t>
            </a:r>
            <a:r>
              <a:rPr lang="en-US" sz="10800" b="0" i="0" u="none" strike="noStrike" spc="-400" dirty="0">
                <a:solidFill>
                  <a:srgbClr val="9E9E9E"/>
                </a:solidFill>
                <a:latin typeface="Gmarket Sans Medium"/>
              </a:rPr>
              <a:t> </a:t>
            </a:r>
            <a:r>
              <a:rPr lang="ko-KR" sz="10800" b="0" i="0" u="none" strike="noStrike" spc="-400" dirty="0">
                <a:solidFill>
                  <a:srgbClr val="9E9E9E"/>
                </a:solidFill>
                <a:ea typeface="Gmarket Sans Medium"/>
              </a:rPr>
              <a:t>비행</a:t>
            </a:r>
          </a:p>
          <a:p>
            <a:pPr lvl="0" algn="ctr">
              <a:lnSpc>
                <a:spcPct val="99600"/>
              </a:lnSpc>
            </a:pPr>
            <a:r>
              <a:rPr lang="ko-KR" sz="10800" b="0" i="0" u="none" strike="noStrike" spc="-400" dirty="0">
                <a:solidFill>
                  <a:srgbClr val="595959"/>
                </a:solidFill>
                <a:ea typeface="Gmarket Sans Medium"/>
              </a:rPr>
              <a:t>최적화</a:t>
            </a:r>
            <a:r>
              <a:rPr lang="en-US" sz="10800" b="0" i="0" u="none" strike="noStrike" spc="-40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10800" b="0" i="0" u="none" strike="noStrike" spc="-400" dirty="0">
                <a:solidFill>
                  <a:srgbClr val="595959"/>
                </a:solidFill>
                <a:ea typeface="Gmarket Sans Medium"/>
              </a:rPr>
              <a:t>지역</a:t>
            </a:r>
            <a:r>
              <a:rPr lang="en-US" sz="10800" b="0" i="0" u="none" strike="noStrike" spc="-40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10800" b="0" i="0" u="none" strike="noStrike" spc="-400" dirty="0">
                <a:solidFill>
                  <a:srgbClr val="595959"/>
                </a:solidFill>
                <a:ea typeface="Gmarket Sans Medium"/>
              </a:rPr>
              <a:t>분석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59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07200" y="2603500"/>
            <a:ext cx="4686300" cy="7493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7048500" y="2819400"/>
            <a:ext cx="4191000" cy="381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100" b="0" i="0" u="none" strike="noStrike">
                <a:solidFill>
                  <a:srgbClr val="000000"/>
                </a:solidFill>
                <a:latin typeface="Gmarket Sans Medium"/>
              </a:rPr>
              <a:t>1</a:t>
            </a:r>
            <a:r>
              <a:rPr lang="ko-KR" sz="2100" b="0" i="0" u="none" strike="noStrike">
                <a:solidFill>
                  <a:srgbClr val="000000"/>
                </a:solidFill>
                <a:ea typeface="Gmarket Sans Medium"/>
              </a:rPr>
              <a:t>차</a:t>
            </a:r>
            <a:r>
              <a:rPr lang="en-US" sz="21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Gmarket Sans Medium"/>
              </a:rPr>
              <a:t>팀</a:t>
            </a:r>
            <a:r>
              <a:rPr lang="en-US" sz="21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Gmarket Sans Medium"/>
              </a:rPr>
              <a:t>프로젝트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05CF2A-F5E1-1E58-8DAE-7D9C9B49D9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Picture 2">
            <a:extLst>
              <a:ext uri="{FF2B5EF4-FFF2-40B4-BE49-F238E27FC236}">
                <a16:creationId xmlns:a16="http://schemas.microsoft.com/office/drawing/2014/main" id="{01671DC3-32F6-3A5E-0F9E-525DF926842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96900" y="863600"/>
            <a:ext cx="17106900" cy="90170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E9216380-5760-DAF9-A138-CC24521F13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32100" y="9321800"/>
            <a:ext cx="1676400" cy="3810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352A3FAA-28B6-206E-C1F5-45CA0D6387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6800" y="9321800"/>
            <a:ext cx="914400" cy="3810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B6E0C2F8-EB25-93A0-91AC-A22AF37D2005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95300" y="533400"/>
            <a:ext cx="17297400" cy="520700"/>
          </a:xfrm>
          <a:prstGeom prst="rect">
            <a:avLst/>
          </a:prstGeom>
          <a:effectLst>
            <a:outerShdw dist="24179" dir="5400000">
              <a:srgbClr val="9E9E9E">
                <a:alpha val="100000"/>
              </a:srgbClr>
            </a:outerShdw>
          </a:effectLst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EC4E57CE-4D76-64E7-5B57-E53B8F1070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57300" y="635000"/>
            <a:ext cx="292100" cy="2921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E1024E10-8464-0D86-DCB1-6EABEFCA4200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346200" y="-571500"/>
            <a:ext cx="114300" cy="14351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6C6F532D-223C-B95B-6046-DA4F8FE551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789400" y="635000"/>
            <a:ext cx="292100" cy="2921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9CE52BB9-C732-9B54-B2A6-BA6C2C0FAC59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6865600" y="-571500"/>
            <a:ext cx="114300" cy="1435100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3AA48A0D-6C56-715A-46AB-32D61F08ADCD}"/>
              </a:ext>
            </a:extLst>
          </p:cNvPr>
          <p:cNvPicPr preferRelativeResize="0">
            <a:picLocks/>
          </p:cNvPicPr>
          <p:nvPr/>
        </p:nvPicPr>
        <p:blipFill>
          <a:blip r:embed="rId9">
            <a:biLevel thresh="75000"/>
          </a:blip>
          <a:stretch>
            <a:fillRect/>
          </a:stretch>
        </p:blipFill>
        <p:spPr>
          <a:xfrm rot="5400000">
            <a:off x="12709750" y="2863122"/>
            <a:ext cx="3600000" cy="4699000"/>
          </a:xfrm>
          <a:prstGeom prst="rect">
            <a:avLst/>
          </a:prstGeo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id="{AE9A0E58-108A-9574-5B98-8B7277BC3B63}"/>
              </a:ext>
            </a:extLst>
          </p:cNvPr>
          <p:cNvPicPr preferRelativeResize="0">
            <a:picLocks/>
          </p:cNvPicPr>
          <p:nvPr/>
        </p:nvPicPr>
        <p:blipFill>
          <a:blip r:embed="rId10">
            <a:biLevel thresh="75000"/>
          </a:blip>
          <a:stretch>
            <a:fillRect/>
          </a:stretch>
        </p:blipFill>
        <p:spPr>
          <a:xfrm rot="5400000">
            <a:off x="8886102" y="2862240"/>
            <a:ext cx="3600000" cy="4699000"/>
          </a:xfrm>
          <a:prstGeom prst="rect">
            <a:avLst/>
          </a:prstGeom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id="{02890BAC-30FA-1703-12E3-EF2335B50F4B}"/>
              </a:ext>
            </a:extLst>
          </p:cNvPr>
          <p:cNvPicPr preferRelativeResize="0">
            <a:picLocks/>
          </p:cNvPicPr>
          <p:nvPr/>
        </p:nvPicPr>
        <p:blipFill>
          <a:blip r:embed="rId10">
            <a:biLevel thresh="75000"/>
          </a:blip>
          <a:stretch>
            <a:fillRect/>
          </a:stretch>
        </p:blipFill>
        <p:spPr>
          <a:xfrm rot="5400000">
            <a:off x="5127850" y="2863122"/>
            <a:ext cx="3600000" cy="4699000"/>
          </a:xfrm>
          <a:prstGeom prst="rect">
            <a:avLst/>
          </a:prstGeom>
        </p:spPr>
      </p:pic>
      <p:pic>
        <p:nvPicPr>
          <p:cNvPr id="14" name="Picture 14">
            <a:extLst>
              <a:ext uri="{FF2B5EF4-FFF2-40B4-BE49-F238E27FC236}">
                <a16:creationId xmlns:a16="http://schemas.microsoft.com/office/drawing/2014/main" id="{045780C1-C548-F5E5-CA38-45E37635141A}"/>
              </a:ext>
            </a:extLst>
          </p:cNvPr>
          <p:cNvPicPr preferRelativeResize="0">
            <a:picLocks/>
          </p:cNvPicPr>
          <p:nvPr/>
        </p:nvPicPr>
        <p:blipFill>
          <a:blip r:embed="rId11">
            <a:biLevel thresh="75000"/>
          </a:blip>
          <a:stretch>
            <a:fillRect/>
          </a:stretch>
        </p:blipFill>
        <p:spPr>
          <a:xfrm rot="5400000">
            <a:off x="1617500" y="3232622"/>
            <a:ext cx="3600000" cy="3960000"/>
          </a:xfrm>
          <a:prstGeom prst="rect">
            <a:avLst/>
          </a:prstGeom>
        </p:spPr>
      </p:pic>
      <p:sp>
        <p:nvSpPr>
          <p:cNvPr id="31" name="TextBox 31">
            <a:extLst>
              <a:ext uri="{FF2B5EF4-FFF2-40B4-BE49-F238E27FC236}">
                <a16:creationId xmlns:a16="http://schemas.microsoft.com/office/drawing/2014/main" id="{FD5C4721-7F98-2418-7B9B-A95708122B9B}"/>
              </a:ext>
            </a:extLst>
          </p:cNvPr>
          <p:cNvSpPr txBox="1"/>
          <p:nvPr/>
        </p:nvSpPr>
        <p:spPr>
          <a:xfrm>
            <a:off x="1600200" y="7009886"/>
            <a:ext cx="3240000" cy="1800000"/>
          </a:xfrm>
          <a:prstGeom prst="rect">
            <a:avLst/>
          </a:prstGeom>
        </p:spPr>
        <p:txBody>
          <a:bodyPr lIns="0" tIns="0" rIns="0" bIns="0" rtlCol="0" anchor="t" anchorCtr="0"/>
          <a:lstStyle/>
          <a:p>
            <a:pPr lvl="0">
              <a:lnSpc>
                <a:spcPct val="149400"/>
              </a:lnSpc>
            </a:pPr>
            <a:r>
              <a:rPr lang="ko-KR" altLang="en-US" sz="1900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▶</a:t>
            </a:r>
            <a:r>
              <a:rPr lang="en-US" altLang="ko-KR" sz="1900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 </a:t>
            </a:r>
            <a:r>
              <a:rPr lang="ko-KR" altLang="en-US" sz="1900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비행 가능 지역 </a:t>
            </a:r>
            <a:r>
              <a:rPr lang="ko-KR" altLang="en-US" sz="1900" dirty="0" err="1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크롤링</a:t>
            </a:r>
            <a:endParaRPr lang="en-US" altLang="ko-KR" sz="1900" dirty="0">
              <a:solidFill>
                <a:srgbClr val="000000"/>
              </a:solidFill>
              <a:latin typeface="Pretendard Light" panose="020B0600000101010101" charset="-127"/>
              <a:ea typeface="Pretendard Light" panose="020B0600000101010101" charset="-127"/>
            </a:endParaRPr>
          </a:p>
          <a:p>
            <a:pPr lvl="0">
              <a:lnSpc>
                <a:spcPct val="149400"/>
              </a:lnSpc>
            </a:pPr>
            <a:r>
              <a:rPr lang="en-US" sz="19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     - </a:t>
            </a:r>
            <a:r>
              <a:rPr lang="ko-KR" altLang="en-US" sz="19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위도</a:t>
            </a:r>
            <a:r>
              <a:rPr lang="en-US" altLang="ko-KR" sz="19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/</a:t>
            </a:r>
            <a:r>
              <a:rPr lang="ko-KR" altLang="en-US" sz="19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경도</a:t>
            </a:r>
            <a:r>
              <a:rPr lang="en-US" altLang="ko-KR" sz="19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/</a:t>
            </a:r>
            <a:r>
              <a:rPr lang="ko-KR" altLang="en-US" sz="19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반경</a:t>
            </a:r>
            <a:r>
              <a:rPr lang="en-US" altLang="ko-KR" sz="19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/</a:t>
            </a:r>
            <a:r>
              <a:rPr lang="ko-KR" altLang="en-US" sz="1900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다각형 좌표</a:t>
            </a:r>
            <a:endParaRPr lang="en-US" sz="1900" b="0" i="0" u="none" strike="noStrike" dirty="0">
              <a:solidFill>
                <a:srgbClr val="000000"/>
              </a:solidFill>
              <a:latin typeface="Pretendard Light" panose="020B0600000101010101" charset="-127"/>
              <a:ea typeface="Pretendard Light" panose="020B0600000101010101" charset="-127"/>
            </a:endParaRPr>
          </a:p>
        </p:txBody>
      </p:sp>
      <p:sp>
        <p:nvSpPr>
          <p:cNvPr id="32" name="TextBox 32">
            <a:extLst>
              <a:ext uri="{FF2B5EF4-FFF2-40B4-BE49-F238E27FC236}">
                <a16:creationId xmlns:a16="http://schemas.microsoft.com/office/drawing/2014/main" id="{FCA614F1-B63B-5C20-CDB6-B81CBFAA600A}"/>
              </a:ext>
            </a:extLst>
          </p:cNvPr>
          <p:cNvSpPr txBox="1"/>
          <p:nvPr/>
        </p:nvSpPr>
        <p:spPr>
          <a:xfrm>
            <a:off x="5257800" y="7017023"/>
            <a:ext cx="4032000" cy="1800000"/>
          </a:xfrm>
          <a:prstGeom prst="rect">
            <a:avLst/>
          </a:prstGeom>
        </p:spPr>
        <p:txBody>
          <a:bodyPr lIns="0" tIns="0" rIns="0" bIns="0" rtlCol="0" anchor="t" anchorCtr="0"/>
          <a:lstStyle/>
          <a:p>
            <a:pPr lvl="0">
              <a:lnSpc>
                <a:spcPct val="149400"/>
              </a:lnSpc>
            </a:pPr>
            <a:r>
              <a:rPr lang="ko-KR" altLang="en-US" sz="19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▶ </a:t>
            </a:r>
            <a:r>
              <a:rPr lang="ko-KR" altLang="en-US" sz="1900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위도</a:t>
            </a:r>
            <a:r>
              <a:rPr lang="en-US" altLang="ko-KR" sz="1900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/</a:t>
            </a:r>
            <a:r>
              <a:rPr lang="ko-KR" altLang="en-US" sz="1900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경도</a:t>
            </a:r>
            <a:r>
              <a:rPr lang="en-US" altLang="ko-KR" sz="1900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/</a:t>
            </a:r>
            <a:r>
              <a:rPr lang="ko-KR" altLang="en-US" sz="1900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반경 </a:t>
            </a:r>
            <a:r>
              <a:rPr lang="ko-KR" altLang="en-US" sz="1900" dirty="0" err="1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전처리</a:t>
            </a:r>
            <a:endParaRPr lang="en-US" sz="1900" b="0" i="0" u="none" strike="noStrike" dirty="0">
              <a:solidFill>
                <a:srgbClr val="000000"/>
              </a:solidFill>
              <a:latin typeface="Pretendard Light" panose="020B0600000101010101" charset="-127"/>
              <a:ea typeface="Pretendard Light" panose="020B0600000101010101" charset="-127"/>
            </a:endParaRPr>
          </a:p>
        </p:txBody>
      </p:sp>
      <p:sp>
        <p:nvSpPr>
          <p:cNvPr id="34" name="TextBox 34">
            <a:extLst>
              <a:ext uri="{FF2B5EF4-FFF2-40B4-BE49-F238E27FC236}">
                <a16:creationId xmlns:a16="http://schemas.microsoft.com/office/drawing/2014/main" id="{07CFE214-F301-130D-71C6-DBE79BB02672}"/>
              </a:ext>
            </a:extLst>
          </p:cNvPr>
          <p:cNvSpPr txBox="1"/>
          <p:nvPr/>
        </p:nvSpPr>
        <p:spPr>
          <a:xfrm>
            <a:off x="12801600" y="7008792"/>
            <a:ext cx="4572000" cy="1800000"/>
          </a:xfrm>
          <a:prstGeom prst="rect">
            <a:avLst/>
          </a:prstGeom>
        </p:spPr>
        <p:txBody>
          <a:bodyPr lIns="0" tIns="0" rIns="0" bIns="0" rtlCol="0" anchor="t" anchorCtr="0"/>
          <a:lstStyle/>
          <a:p>
            <a:pPr lvl="0">
              <a:lnSpc>
                <a:spcPct val="149400"/>
              </a:lnSpc>
            </a:pPr>
            <a:r>
              <a:rPr lang="ko-KR" altLang="en-US" sz="19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▶ </a:t>
            </a:r>
            <a:r>
              <a:rPr lang="ko-KR" altLang="en-US" sz="1900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위도</a:t>
            </a:r>
            <a:r>
              <a:rPr lang="en-US" altLang="ko-KR" sz="1900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/</a:t>
            </a:r>
            <a:r>
              <a:rPr lang="ko-KR" altLang="en-US" sz="1900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경도</a:t>
            </a:r>
            <a:r>
              <a:rPr lang="en-US" altLang="ko-KR" sz="1900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/</a:t>
            </a:r>
            <a:r>
              <a:rPr lang="ko-KR" altLang="en-US" sz="1900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반경 데이터</a:t>
            </a:r>
            <a:r>
              <a:rPr lang="en-US" altLang="ko-KR" sz="1900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(Circle Table),</a:t>
            </a:r>
          </a:p>
          <a:p>
            <a:pPr lvl="0">
              <a:lnSpc>
                <a:spcPct val="149400"/>
              </a:lnSpc>
            </a:pPr>
            <a:r>
              <a:rPr lang="en-US" altLang="ko-KR" sz="19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    </a:t>
            </a:r>
            <a:r>
              <a:rPr lang="ko-KR" altLang="en-US" sz="1900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다각형</a:t>
            </a:r>
            <a:r>
              <a:rPr lang="ko-KR" altLang="en-US" sz="19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 꼭지점 좌표 데이터</a:t>
            </a:r>
            <a:r>
              <a:rPr lang="en-US" altLang="ko-KR" sz="19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(NE Table)</a:t>
            </a:r>
            <a:r>
              <a:rPr lang="ko-KR" altLang="en-US" sz="19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 </a:t>
            </a:r>
            <a:r>
              <a:rPr lang="ko-KR" altLang="en-US" sz="1900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정제</a:t>
            </a:r>
            <a:endParaRPr lang="en-US" altLang="ko-KR" sz="1900" b="0" i="0" u="none" strike="noStrike" dirty="0">
              <a:solidFill>
                <a:srgbClr val="000000"/>
              </a:solidFill>
              <a:latin typeface="Pretendard Light" panose="020B0600000101010101" charset="-127"/>
              <a:ea typeface="Pretendard Light" panose="020B0600000101010101" charset="-127"/>
            </a:endParaRPr>
          </a:p>
        </p:txBody>
      </p:sp>
      <p:sp>
        <p:nvSpPr>
          <p:cNvPr id="37" name="TextBox 37">
            <a:extLst>
              <a:ext uri="{FF2B5EF4-FFF2-40B4-BE49-F238E27FC236}">
                <a16:creationId xmlns:a16="http://schemas.microsoft.com/office/drawing/2014/main" id="{57660C05-2362-5BD2-F3F9-273FD1C84D5C}"/>
              </a:ext>
            </a:extLst>
          </p:cNvPr>
          <p:cNvSpPr txBox="1"/>
          <p:nvPr/>
        </p:nvSpPr>
        <p:spPr>
          <a:xfrm>
            <a:off x="15608300" y="9398000"/>
            <a:ext cx="15240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sz="1200" b="0" i="0" u="none" strike="noStrike" dirty="0">
                <a:solidFill>
                  <a:srgbClr val="000000"/>
                </a:solidFill>
                <a:latin typeface="Gmarket Sans Medium"/>
              </a:rPr>
              <a:t>8  /  12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70A0B68-6706-AB11-6BAA-B5043A260F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" r="26612" b="33700"/>
          <a:stretch/>
        </p:blipFill>
        <p:spPr bwMode="auto">
          <a:xfrm>
            <a:off x="1506955" y="3465863"/>
            <a:ext cx="3515688" cy="34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7ADF58EB-D3C2-95B6-D96E-C34DA7E7B6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452" r="20192" b="9606"/>
          <a:stretch/>
        </p:blipFill>
        <p:spPr bwMode="auto">
          <a:xfrm>
            <a:off x="13332600" y="5231933"/>
            <a:ext cx="2898000" cy="1656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>
            <a:extLst>
              <a:ext uri="{FF2B5EF4-FFF2-40B4-BE49-F238E27FC236}">
                <a16:creationId xmlns:a16="http://schemas.microsoft.com/office/drawing/2014/main" id="{22F860B7-3CAE-529E-BCEE-14ECA3EAAA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191" b="60058"/>
          <a:stretch/>
        </p:blipFill>
        <p:spPr bwMode="auto">
          <a:xfrm>
            <a:off x="13322542" y="3496461"/>
            <a:ext cx="2898000" cy="1656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719FA148-4D19-C57F-8E43-CFA863CA9F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2692" y="6015305"/>
            <a:ext cx="3424216" cy="649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DAE13186-271E-B5A7-5D74-6116C2AA56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75044"/>
          <a:stretch/>
        </p:blipFill>
        <p:spPr bwMode="auto">
          <a:xfrm>
            <a:off x="5563759" y="3458934"/>
            <a:ext cx="24840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8">
            <a:extLst>
              <a:ext uri="{FF2B5EF4-FFF2-40B4-BE49-F238E27FC236}">
                <a16:creationId xmlns:a16="http://schemas.microsoft.com/office/drawing/2014/main" id="{AC30D4A3-A0BA-1564-B968-05970338C6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260" r="7082"/>
          <a:stretch/>
        </p:blipFill>
        <p:spPr bwMode="auto">
          <a:xfrm>
            <a:off x="5588429" y="4373334"/>
            <a:ext cx="29520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8">
            <a:extLst>
              <a:ext uri="{FF2B5EF4-FFF2-40B4-BE49-F238E27FC236}">
                <a16:creationId xmlns:a16="http://schemas.microsoft.com/office/drawing/2014/main" id="{C69CA89B-E516-7B50-12A1-E40CB90B86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50" r="36619"/>
          <a:stretch/>
        </p:blipFill>
        <p:spPr bwMode="auto">
          <a:xfrm>
            <a:off x="5583146" y="3922453"/>
            <a:ext cx="31680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화살표: 아래쪽 27">
            <a:extLst>
              <a:ext uri="{FF2B5EF4-FFF2-40B4-BE49-F238E27FC236}">
                <a16:creationId xmlns:a16="http://schemas.microsoft.com/office/drawing/2014/main" id="{AAABA3ED-EA0E-F0E1-42EC-2B684F737725}"/>
              </a:ext>
            </a:extLst>
          </p:cNvPr>
          <p:cNvSpPr/>
          <p:nvPr/>
        </p:nvSpPr>
        <p:spPr>
          <a:xfrm>
            <a:off x="6906697" y="5096819"/>
            <a:ext cx="668866" cy="36000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CABE214C-1921-78D4-925B-09212C12857B}"/>
              </a:ext>
            </a:extLst>
          </p:cNvPr>
          <p:cNvSpPr/>
          <p:nvPr/>
        </p:nvSpPr>
        <p:spPr>
          <a:xfrm>
            <a:off x="6047508" y="5778417"/>
            <a:ext cx="304800" cy="3048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E75345DE-B204-F964-2329-A8753A9D39E6}"/>
              </a:ext>
            </a:extLst>
          </p:cNvPr>
          <p:cNvSpPr/>
          <p:nvPr/>
        </p:nvSpPr>
        <p:spPr>
          <a:xfrm>
            <a:off x="7077875" y="3557069"/>
            <a:ext cx="679086" cy="288000"/>
          </a:xfrm>
          <a:prstGeom prst="rect">
            <a:avLst/>
          </a:prstGeom>
          <a:noFill/>
          <a:ln>
            <a:solidFill>
              <a:srgbClr val="0000FF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75ECF72C-D906-8A7F-5BD4-BB839DCEB60D}"/>
              </a:ext>
            </a:extLst>
          </p:cNvPr>
          <p:cNvSpPr/>
          <p:nvPr/>
        </p:nvSpPr>
        <p:spPr>
          <a:xfrm>
            <a:off x="6705600" y="3548988"/>
            <a:ext cx="304800" cy="3048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2B9A935-FD10-09A3-41E9-D431FDA692F7}"/>
              </a:ext>
            </a:extLst>
          </p:cNvPr>
          <p:cNvSpPr/>
          <p:nvPr/>
        </p:nvSpPr>
        <p:spPr>
          <a:xfrm>
            <a:off x="6039626" y="6376538"/>
            <a:ext cx="679086" cy="288000"/>
          </a:xfrm>
          <a:prstGeom prst="rect">
            <a:avLst/>
          </a:prstGeom>
          <a:noFill/>
          <a:ln>
            <a:solidFill>
              <a:srgbClr val="0000FF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D1346C4A-C813-86C1-7B92-4A33939612E2}"/>
              </a:ext>
            </a:extLst>
          </p:cNvPr>
          <p:cNvSpPr/>
          <p:nvPr/>
        </p:nvSpPr>
        <p:spPr>
          <a:xfrm>
            <a:off x="6515472" y="4020045"/>
            <a:ext cx="1504214" cy="288000"/>
          </a:xfrm>
          <a:prstGeom prst="rect">
            <a:avLst/>
          </a:prstGeom>
          <a:noFill/>
          <a:ln>
            <a:solidFill>
              <a:srgbClr val="0000FF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C2ABAF1A-A43E-6AC1-604B-87F4982D905C}"/>
              </a:ext>
            </a:extLst>
          </p:cNvPr>
          <p:cNvSpPr/>
          <p:nvPr/>
        </p:nvSpPr>
        <p:spPr>
          <a:xfrm>
            <a:off x="6172200" y="3777588"/>
            <a:ext cx="304800" cy="3048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9B6AB73B-4BD0-A0C1-3FB7-D0174B5DDF63}"/>
              </a:ext>
            </a:extLst>
          </p:cNvPr>
          <p:cNvSpPr/>
          <p:nvPr/>
        </p:nvSpPr>
        <p:spPr>
          <a:xfrm>
            <a:off x="7118554" y="6367024"/>
            <a:ext cx="403191" cy="288000"/>
          </a:xfrm>
          <a:prstGeom prst="rect">
            <a:avLst/>
          </a:prstGeom>
          <a:noFill/>
          <a:ln>
            <a:solidFill>
              <a:srgbClr val="0000FF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468D6B29-B954-3089-8F39-92879408E18D}"/>
              </a:ext>
            </a:extLst>
          </p:cNvPr>
          <p:cNvSpPr/>
          <p:nvPr/>
        </p:nvSpPr>
        <p:spPr>
          <a:xfrm>
            <a:off x="6824804" y="5779440"/>
            <a:ext cx="304800" cy="3048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C7E7F20D-59B4-7B73-4EA2-BC445282F7B4}"/>
              </a:ext>
            </a:extLst>
          </p:cNvPr>
          <p:cNvSpPr/>
          <p:nvPr/>
        </p:nvSpPr>
        <p:spPr>
          <a:xfrm>
            <a:off x="6705599" y="4477925"/>
            <a:ext cx="854363" cy="262961"/>
          </a:xfrm>
          <a:prstGeom prst="rect">
            <a:avLst/>
          </a:prstGeom>
          <a:noFill/>
          <a:ln>
            <a:solidFill>
              <a:srgbClr val="0000FF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AF8B0CB6-C432-C286-3BBC-611F1105DDEC}"/>
              </a:ext>
            </a:extLst>
          </p:cNvPr>
          <p:cNvSpPr/>
          <p:nvPr/>
        </p:nvSpPr>
        <p:spPr>
          <a:xfrm>
            <a:off x="6334915" y="4463388"/>
            <a:ext cx="304800" cy="3048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7A87A55F-6E9F-EA85-1223-E79A50318D03}"/>
              </a:ext>
            </a:extLst>
          </p:cNvPr>
          <p:cNvSpPr/>
          <p:nvPr/>
        </p:nvSpPr>
        <p:spPr>
          <a:xfrm>
            <a:off x="7607968" y="4478175"/>
            <a:ext cx="854363" cy="262961"/>
          </a:xfrm>
          <a:prstGeom prst="rect">
            <a:avLst/>
          </a:prstGeom>
          <a:noFill/>
          <a:ln>
            <a:solidFill>
              <a:srgbClr val="0000FF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876EC422-7836-064A-2752-C93B2C473809}"/>
              </a:ext>
            </a:extLst>
          </p:cNvPr>
          <p:cNvSpPr/>
          <p:nvPr/>
        </p:nvSpPr>
        <p:spPr>
          <a:xfrm>
            <a:off x="8521625" y="4463388"/>
            <a:ext cx="304800" cy="3048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217BFE70-F45F-8382-F420-F560566A9BE7}"/>
              </a:ext>
            </a:extLst>
          </p:cNvPr>
          <p:cNvSpPr/>
          <p:nvPr/>
        </p:nvSpPr>
        <p:spPr>
          <a:xfrm>
            <a:off x="7563469" y="6376539"/>
            <a:ext cx="648441" cy="288000"/>
          </a:xfrm>
          <a:prstGeom prst="rect">
            <a:avLst/>
          </a:prstGeom>
          <a:noFill/>
          <a:ln>
            <a:solidFill>
              <a:srgbClr val="0000FF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105B3A15-DC6D-A83B-BEAF-29BB5CF9D1BC}"/>
              </a:ext>
            </a:extLst>
          </p:cNvPr>
          <p:cNvSpPr/>
          <p:nvPr/>
        </p:nvSpPr>
        <p:spPr>
          <a:xfrm>
            <a:off x="8256280" y="6376538"/>
            <a:ext cx="604072" cy="288000"/>
          </a:xfrm>
          <a:prstGeom prst="rect">
            <a:avLst/>
          </a:prstGeom>
          <a:noFill/>
          <a:ln>
            <a:solidFill>
              <a:srgbClr val="0000FF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6FAEFB56-2A7A-D576-E8BF-EA48F192EC7B}"/>
              </a:ext>
            </a:extLst>
          </p:cNvPr>
          <p:cNvSpPr/>
          <p:nvPr/>
        </p:nvSpPr>
        <p:spPr>
          <a:xfrm>
            <a:off x="7540706" y="5771958"/>
            <a:ext cx="304800" cy="3048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68DBBB68-BACD-5547-8008-599EC01B14FA}"/>
              </a:ext>
            </a:extLst>
          </p:cNvPr>
          <p:cNvSpPr/>
          <p:nvPr/>
        </p:nvSpPr>
        <p:spPr>
          <a:xfrm>
            <a:off x="8256280" y="5772643"/>
            <a:ext cx="304800" cy="3048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2AD2C0C4-3FB9-E364-4DFE-8042B0B33DE2}"/>
              </a:ext>
            </a:extLst>
          </p:cNvPr>
          <p:cNvPicPr preferRelativeResize="0">
            <a:picLocks noChangeArrowheads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05" r="3664"/>
          <a:stretch/>
        </p:blipFill>
        <p:spPr bwMode="auto">
          <a:xfrm>
            <a:off x="9167921" y="3941993"/>
            <a:ext cx="36000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10">
            <a:extLst>
              <a:ext uri="{FF2B5EF4-FFF2-40B4-BE49-F238E27FC236}">
                <a16:creationId xmlns:a16="http://schemas.microsoft.com/office/drawing/2014/main" id="{305F838C-2835-1FC7-31BC-0EFF52CF5E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3" r="74818"/>
          <a:stretch/>
        </p:blipFill>
        <p:spPr bwMode="auto">
          <a:xfrm>
            <a:off x="9173946" y="3472786"/>
            <a:ext cx="14040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" name="화살표: 아래쪽 62">
            <a:extLst>
              <a:ext uri="{FF2B5EF4-FFF2-40B4-BE49-F238E27FC236}">
                <a16:creationId xmlns:a16="http://schemas.microsoft.com/office/drawing/2014/main" id="{6AB8F6F5-2239-63CA-350A-88185E901F21}"/>
              </a:ext>
            </a:extLst>
          </p:cNvPr>
          <p:cNvSpPr/>
          <p:nvPr/>
        </p:nvSpPr>
        <p:spPr>
          <a:xfrm>
            <a:off x="10668000" y="4574223"/>
            <a:ext cx="668866" cy="36000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7799B3BE-0FD7-3647-B2B2-68ABB0BBACCF}"/>
              </a:ext>
            </a:extLst>
          </p:cNvPr>
          <p:cNvGrpSpPr/>
          <p:nvPr/>
        </p:nvGrpSpPr>
        <p:grpSpPr>
          <a:xfrm>
            <a:off x="9320248" y="5260028"/>
            <a:ext cx="3328952" cy="1479504"/>
            <a:chOff x="9320248" y="5122935"/>
            <a:chExt cx="3328952" cy="1479504"/>
          </a:xfrm>
        </p:grpSpPr>
        <p:pic>
          <p:nvPicPr>
            <p:cNvPr id="2064" name="Picture 16">
              <a:extLst>
                <a:ext uri="{FF2B5EF4-FFF2-40B4-BE49-F238E27FC236}">
                  <a16:creationId xmlns:a16="http://schemas.microsoft.com/office/drawing/2014/main" id="{3F5A52B3-E1BC-E4D0-2123-B4641E01999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999" r="322"/>
            <a:stretch/>
          </p:blipFill>
          <p:spPr bwMode="auto">
            <a:xfrm>
              <a:off x="10396033" y="6242439"/>
              <a:ext cx="1530708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4" name="Picture 16">
              <a:extLst>
                <a:ext uri="{FF2B5EF4-FFF2-40B4-BE49-F238E27FC236}">
                  <a16:creationId xmlns:a16="http://schemas.microsoft.com/office/drawing/2014/main" id="{BC536A61-4601-0A8C-1F2F-2104987CD96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9551"/>
            <a:stretch/>
          </p:blipFill>
          <p:spPr bwMode="auto">
            <a:xfrm>
              <a:off x="9320248" y="5122935"/>
              <a:ext cx="2636221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5" name="Picture 16">
              <a:extLst>
                <a:ext uri="{FF2B5EF4-FFF2-40B4-BE49-F238E27FC236}">
                  <a16:creationId xmlns:a16="http://schemas.microsoft.com/office/drawing/2014/main" id="{8DA9E7E0-88DD-12A4-AED7-82E320F5790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334" r="43807"/>
            <a:stretch/>
          </p:blipFill>
          <p:spPr bwMode="auto">
            <a:xfrm>
              <a:off x="10409830" y="5511094"/>
              <a:ext cx="2239370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6" name="Picture 16">
              <a:extLst>
                <a:ext uri="{FF2B5EF4-FFF2-40B4-BE49-F238E27FC236}">
                  <a16:creationId xmlns:a16="http://schemas.microsoft.com/office/drawing/2014/main" id="{BAB7AB9E-4648-E703-0320-2FDFC2AD563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193" r="17939"/>
            <a:stretch/>
          </p:blipFill>
          <p:spPr bwMode="auto">
            <a:xfrm>
              <a:off x="10409830" y="5878010"/>
              <a:ext cx="2239370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8" name="타원 67">
            <a:extLst>
              <a:ext uri="{FF2B5EF4-FFF2-40B4-BE49-F238E27FC236}">
                <a16:creationId xmlns:a16="http://schemas.microsoft.com/office/drawing/2014/main" id="{24BD62A8-5943-D941-EAA2-D160B74EEEFF}"/>
              </a:ext>
            </a:extLst>
          </p:cNvPr>
          <p:cNvSpPr/>
          <p:nvPr/>
        </p:nvSpPr>
        <p:spPr>
          <a:xfrm>
            <a:off x="9699335" y="3522893"/>
            <a:ext cx="304800" cy="3048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72468E68-2048-3DF6-DC3E-F7BD5B12FCE0}"/>
              </a:ext>
            </a:extLst>
          </p:cNvPr>
          <p:cNvSpPr/>
          <p:nvPr/>
        </p:nvSpPr>
        <p:spPr>
          <a:xfrm>
            <a:off x="10030690" y="3582099"/>
            <a:ext cx="426170" cy="288000"/>
          </a:xfrm>
          <a:prstGeom prst="rect">
            <a:avLst/>
          </a:prstGeom>
          <a:noFill/>
          <a:ln>
            <a:solidFill>
              <a:srgbClr val="0000FF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ACFFAEEE-840E-12CE-3E63-6675B83B4CF2}"/>
              </a:ext>
            </a:extLst>
          </p:cNvPr>
          <p:cNvSpPr/>
          <p:nvPr/>
        </p:nvSpPr>
        <p:spPr>
          <a:xfrm>
            <a:off x="9810780" y="4976008"/>
            <a:ext cx="304800" cy="3048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FE35EE0E-E759-C5E3-B812-A8E306E7732A}"/>
              </a:ext>
            </a:extLst>
          </p:cNvPr>
          <p:cNvSpPr/>
          <p:nvPr/>
        </p:nvSpPr>
        <p:spPr>
          <a:xfrm>
            <a:off x="9825304" y="5445908"/>
            <a:ext cx="380745" cy="224528"/>
          </a:xfrm>
          <a:prstGeom prst="rect">
            <a:avLst/>
          </a:prstGeom>
          <a:noFill/>
          <a:ln>
            <a:solidFill>
              <a:srgbClr val="0000FF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D9341383-84F7-EE00-0519-41D68BD46164}"/>
              </a:ext>
            </a:extLst>
          </p:cNvPr>
          <p:cNvSpPr/>
          <p:nvPr/>
        </p:nvSpPr>
        <p:spPr>
          <a:xfrm>
            <a:off x="10336803" y="4975485"/>
            <a:ext cx="304800" cy="3048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E27F4CCD-940E-77CF-DF60-E5F333F63614}"/>
              </a:ext>
            </a:extLst>
          </p:cNvPr>
          <p:cNvSpPr/>
          <p:nvPr/>
        </p:nvSpPr>
        <p:spPr>
          <a:xfrm>
            <a:off x="10351327" y="5445384"/>
            <a:ext cx="2333776" cy="1295029"/>
          </a:xfrm>
          <a:prstGeom prst="rect">
            <a:avLst/>
          </a:prstGeom>
          <a:noFill/>
          <a:ln>
            <a:solidFill>
              <a:srgbClr val="0000FF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EB49B389-91C2-8AF0-BD5F-265D76037355}"/>
              </a:ext>
            </a:extLst>
          </p:cNvPr>
          <p:cNvSpPr/>
          <p:nvPr/>
        </p:nvSpPr>
        <p:spPr>
          <a:xfrm>
            <a:off x="9202147" y="3989908"/>
            <a:ext cx="3560197" cy="409285"/>
          </a:xfrm>
          <a:prstGeom prst="rect">
            <a:avLst/>
          </a:prstGeom>
          <a:noFill/>
          <a:ln>
            <a:solidFill>
              <a:srgbClr val="0000FF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E3949D57-5C27-9426-EA0E-625EF64EA7D3}"/>
              </a:ext>
            </a:extLst>
          </p:cNvPr>
          <p:cNvSpPr/>
          <p:nvPr/>
        </p:nvSpPr>
        <p:spPr>
          <a:xfrm>
            <a:off x="12356998" y="3649011"/>
            <a:ext cx="304800" cy="3048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8" name="TextBox 32">
            <a:extLst>
              <a:ext uri="{FF2B5EF4-FFF2-40B4-BE49-F238E27FC236}">
                <a16:creationId xmlns:a16="http://schemas.microsoft.com/office/drawing/2014/main" id="{25609F35-6D00-7C2A-D9CE-68B682C6B829}"/>
              </a:ext>
            </a:extLst>
          </p:cNvPr>
          <p:cNvSpPr txBox="1"/>
          <p:nvPr/>
        </p:nvSpPr>
        <p:spPr>
          <a:xfrm>
            <a:off x="8998200" y="7008792"/>
            <a:ext cx="4032000" cy="1800000"/>
          </a:xfrm>
          <a:prstGeom prst="rect">
            <a:avLst/>
          </a:prstGeom>
        </p:spPr>
        <p:txBody>
          <a:bodyPr lIns="0" tIns="0" rIns="0" bIns="0" rtlCol="0" anchor="t" anchorCtr="0"/>
          <a:lstStyle/>
          <a:p>
            <a:pPr lvl="0">
              <a:lnSpc>
                <a:spcPct val="149400"/>
              </a:lnSpc>
            </a:pPr>
            <a:r>
              <a:rPr lang="ko-KR" altLang="en-US" sz="19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▶ </a:t>
            </a:r>
            <a:r>
              <a:rPr lang="ko-KR" altLang="en-US" sz="1900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다각형의 꼭지점을 표현하는 </a:t>
            </a:r>
            <a:endParaRPr lang="en-US" altLang="ko-KR" sz="1900" dirty="0">
              <a:solidFill>
                <a:srgbClr val="000000"/>
              </a:solidFill>
              <a:latin typeface="Pretendard Light" panose="020B0600000101010101" charset="-127"/>
              <a:ea typeface="Pretendard Light" panose="020B0600000101010101" charset="-127"/>
            </a:endParaRPr>
          </a:p>
          <a:p>
            <a:pPr lvl="0">
              <a:lnSpc>
                <a:spcPct val="149400"/>
              </a:lnSpc>
            </a:pPr>
            <a:r>
              <a:rPr lang="en-US" altLang="ko-KR" sz="1900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    </a:t>
            </a:r>
            <a:r>
              <a:rPr lang="ko-KR" altLang="en-US" sz="1900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좌표로 </a:t>
            </a:r>
            <a:r>
              <a:rPr lang="ko-KR" altLang="en-US" sz="1900" b="0" i="0" u="none" strike="noStrike" dirty="0" err="1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전처리</a:t>
            </a:r>
            <a:endParaRPr lang="en-US" altLang="ko-KR" sz="1900" b="0" i="0" u="none" strike="noStrike" dirty="0">
              <a:solidFill>
                <a:srgbClr val="000000"/>
              </a:solidFill>
              <a:latin typeface="Pretendard Light" panose="020B0600000101010101" charset="-127"/>
              <a:ea typeface="Pretendard Light" panose="020B0600000101010101" charset="-127"/>
            </a:endParaRPr>
          </a:p>
          <a:p>
            <a:pPr lvl="0">
              <a:lnSpc>
                <a:spcPct val="149400"/>
              </a:lnSpc>
            </a:pPr>
            <a:endParaRPr lang="en-US" sz="1900" b="0" i="0" u="none" strike="noStrike" dirty="0">
              <a:solidFill>
                <a:srgbClr val="000000"/>
              </a:solidFill>
              <a:latin typeface="Pretendard Light" panose="020B0600000101010101" charset="-127"/>
              <a:ea typeface="Pretendard Light" panose="020B0600000101010101" charset="-127"/>
            </a:endParaRPr>
          </a:p>
        </p:txBody>
      </p:sp>
      <p:sp>
        <p:nvSpPr>
          <p:cNvPr id="2" name="TextBox 5">
            <a:extLst>
              <a:ext uri="{FF2B5EF4-FFF2-40B4-BE49-F238E27FC236}">
                <a16:creationId xmlns:a16="http://schemas.microsoft.com/office/drawing/2014/main" id="{2D58EC7D-C233-BB84-DF0C-3BE26F079BF5}"/>
              </a:ext>
            </a:extLst>
          </p:cNvPr>
          <p:cNvSpPr txBox="1"/>
          <p:nvPr/>
        </p:nvSpPr>
        <p:spPr>
          <a:xfrm>
            <a:off x="1143000" y="9398000"/>
            <a:ext cx="7747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sz="1200" b="0" i="0" u="none" strike="noStrike" dirty="0">
                <a:solidFill>
                  <a:srgbClr val="000000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[ 4</a:t>
            </a:r>
            <a:r>
              <a:rPr lang="ko-KR" altLang="en-US" sz="1200" b="0" i="0" u="none" strike="noStrike" dirty="0">
                <a:solidFill>
                  <a:srgbClr val="000000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조 </a:t>
            </a:r>
            <a:r>
              <a:rPr lang="en-US" altLang="ko-KR" sz="1200" b="0" i="0" u="none" strike="noStrike" dirty="0">
                <a:solidFill>
                  <a:srgbClr val="000000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]</a:t>
            </a:r>
            <a:endParaRPr lang="en-US" sz="1200" b="0" i="0" u="none" strike="noStrike" dirty="0">
              <a:solidFill>
                <a:srgbClr val="000000"/>
              </a:solidFill>
              <a:latin typeface="Gmarket Sans Medium" panose="020B0600000101010101" charset="-127"/>
              <a:ea typeface="Gmarket Sans Medium" panose="020B0600000101010101" charset="-127"/>
            </a:endParaRPr>
          </a:p>
        </p:txBody>
      </p:sp>
      <p:sp>
        <p:nvSpPr>
          <p:cNvPr id="5" name="TextBox 16">
            <a:extLst>
              <a:ext uri="{FF2B5EF4-FFF2-40B4-BE49-F238E27FC236}">
                <a16:creationId xmlns:a16="http://schemas.microsoft.com/office/drawing/2014/main" id="{60A6ED95-DB55-650A-89C6-F0931FA212AA}"/>
              </a:ext>
            </a:extLst>
          </p:cNvPr>
          <p:cNvSpPr txBox="1"/>
          <p:nvPr/>
        </p:nvSpPr>
        <p:spPr>
          <a:xfrm>
            <a:off x="1435100" y="1778000"/>
            <a:ext cx="20320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1600" b="0" i="0" u="none" strike="noStrike" spc="-100" dirty="0">
                <a:solidFill>
                  <a:srgbClr val="595959"/>
                </a:solidFill>
                <a:latin typeface="Gmarket Sans Medium"/>
              </a:rPr>
              <a:t>l   </a:t>
            </a:r>
            <a:r>
              <a:rPr lang="en-US" sz="1600" spc="-100" dirty="0">
                <a:solidFill>
                  <a:srgbClr val="595959"/>
                </a:solidFill>
                <a:latin typeface="Gmarket Sans Medium"/>
              </a:rPr>
              <a:t>Chapter</a:t>
            </a:r>
            <a:r>
              <a:rPr lang="ko-KR" altLang="en-US" sz="1600" spc="-10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en-US" altLang="ko-KR" sz="1600" spc="-100" dirty="0">
                <a:solidFill>
                  <a:srgbClr val="595959"/>
                </a:solidFill>
                <a:latin typeface="Gmarket Sans Medium"/>
              </a:rPr>
              <a:t>4</a:t>
            </a:r>
            <a:r>
              <a:rPr lang="en-US" altLang="ko-KR" sz="1600" b="0" i="0" u="none" strike="noStrike" spc="-100" dirty="0">
                <a:solidFill>
                  <a:srgbClr val="595959"/>
                </a:solidFill>
                <a:latin typeface="Gmarket Sans Medium"/>
              </a:rPr>
              <a:t>  </a:t>
            </a:r>
            <a:r>
              <a:rPr lang="en-US" sz="1600" b="0" i="0" u="none" strike="noStrike" spc="-100" dirty="0">
                <a:solidFill>
                  <a:srgbClr val="595959"/>
                </a:solidFill>
                <a:latin typeface="Gmarket Sans Medium"/>
              </a:rPr>
              <a:t>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CDA7728-1274-B67B-2B09-E51D29DE1FFD}"/>
              </a:ext>
            </a:extLst>
          </p:cNvPr>
          <p:cNvSpPr txBox="1"/>
          <p:nvPr/>
        </p:nvSpPr>
        <p:spPr>
          <a:xfrm>
            <a:off x="1435100" y="2362200"/>
            <a:ext cx="15354300" cy="1028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5800" b="1" i="0" u="none" strike="noStrike" spc="-200" dirty="0">
                <a:solidFill>
                  <a:srgbClr val="000000"/>
                </a:solidFill>
                <a:ea typeface="Gmarket Sans Medium"/>
              </a:rPr>
              <a:t>데이터 </a:t>
            </a:r>
            <a:r>
              <a:rPr lang="ko-KR" altLang="en-US" sz="5800" b="1" i="0" u="none" strike="noStrike" spc="-200" dirty="0" err="1">
                <a:solidFill>
                  <a:srgbClr val="9E9E9E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전처리</a:t>
            </a:r>
            <a:r>
              <a:rPr lang="en-US" altLang="ko-KR" sz="5800" b="1" spc="-200" dirty="0">
                <a:solidFill>
                  <a:srgbClr val="9E9E9E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 (</a:t>
            </a:r>
            <a:r>
              <a:rPr lang="ko-KR" altLang="en-US" sz="5800" b="1" spc="-200" dirty="0">
                <a:solidFill>
                  <a:srgbClr val="9E9E9E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위치정보</a:t>
            </a:r>
            <a:r>
              <a:rPr lang="en-US" altLang="ko-KR" sz="5800" b="1" spc="-200" dirty="0">
                <a:solidFill>
                  <a:srgbClr val="9E9E9E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)</a:t>
            </a:r>
            <a:endParaRPr lang="ko-KR" sz="5800" b="1" i="0" u="none" strike="noStrike" spc="-200" dirty="0">
              <a:solidFill>
                <a:srgbClr val="9E9E9E"/>
              </a:solidFill>
              <a:ea typeface="Gmarket Sans Medium"/>
            </a:endParaRPr>
          </a:p>
        </p:txBody>
      </p:sp>
    </p:spTree>
    <p:extLst>
      <p:ext uri="{BB962C8B-B14F-4D97-AF65-F5344CB8AC3E}">
        <p14:creationId xmlns:p14="http://schemas.microsoft.com/office/powerpoint/2010/main" val="34582831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6E4777-D997-0787-9A27-4679667901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5427A3B8-7F4B-0499-FB53-5F32A831266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96900" y="863600"/>
            <a:ext cx="17106900" cy="90170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C3EEDA91-1FEB-EFF3-75DE-A41D737D33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32100" y="9321800"/>
            <a:ext cx="1676400" cy="3810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E7231ECF-B5EC-678C-3A51-437E5FD411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6800" y="9321800"/>
            <a:ext cx="914400" cy="3810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54673247-27F6-B4D7-92AE-47C0DFD7674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95300" y="533400"/>
            <a:ext cx="17297400" cy="520700"/>
          </a:xfrm>
          <a:prstGeom prst="rect">
            <a:avLst/>
          </a:prstGeom>
          <a:effectLst>
            <a:outerShdw dist="24179" dir="5400000">
              <a:srgbClr val="9E9E9E">
                <a:alpha val="100000"/>
              </a:srgbClr>
            </a:outerShdw>
          </a:effectLst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AEF67321-0FC4-3DBE-E0B4-6DD4DA3257E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57300" y="635000"/>
            <a:ext cx="292100" cy="2921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91C834E9-A5E0-56D0-D5AE-8A01564ABEEA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346200" y="-571500"/>
            <a:ext cx="114300" cy="14351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33489633-EA95-6CBE-D352-5DDD6485A0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789400" y="635000"/>
            <a:ext cx="292100" cy="2921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8A0DF4BB-A0D5-7D2E-B861-B3C644586C8E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6865600" y="-571500"/>
            <a:ext cx="114300" cy="1435100"/>
          </a:xfrm>
          <a:prstGeom prst="rect">
            <a:avLst/>
          </a:prstGeom>
        </p:spPr>
      </p:pic>
      <p:sp>
        <p:nvSpPr>
          <p:cNvPr id="45" name="TextBox 45">
            <a:extLst>
              <a:ext uri="{FF2B5EF4-FFF2-40B4-BE49-F238E27FC236}">
                <a16:creationId xmlns:a16="http://schemas.microsoft.com/office/drawing/2014/main" id="{9489AEDF-DAD0-E283-89DB-4608B9A01D00}"/>
              </a:ext>
            </a:extLst>
          </p:cNvPr>
          <p:cNvSpPr txBox="1"/>
          <p:nvPr/>
        </p:nvSpPr>
        <p:spPr>
          <a:xfrm>
            <a:off x="15608300" y="9398000"/>
            <a:ext cx="15240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sz="1200" b="0" i="0" u="none" strike="noStrike" dirty="0">
                <a:solidFill>
                  <a:srgbClr val="000000"/>
                </a:solidFill>
                <a:latin typeface="Gmarket Sans Medium"/>
              </a:rPr>
              <a:t>9  /  12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81607D75-DB44-AD8A-D7EB-943CFD718570}"/>
              </a:ext>
            </a:extLst>
          </p:cNvPr>
          <p:cNvGrpSpPr/>
          <p:nvPr/>
        </p:nvGrpSpPr>
        <p:grpSpPr>
          <a:xfrm>
            <a:off x="1136073" y="3522385"/>
            <a:ext cx="3600000" cy="5437324"/>
            <a:chOff x="1257300" y="3338376"/>
            <a:chExt cx="4991100" cy="5437324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EFA67A71-5BF3-6B42-191F-0C1E3A9B54A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257300" y="3746500"/>
              <a:ext cx="4991100" cy="5029200"/>
            </a:xfrm>
            <a:prstGeom prst="rect">
              <a:avLst/>
            </a:prstGeom>
          </p:spPr>
        </p:pic>
        <p:sp>
          <p:nvSpPr>
            <p:cNvPr id="13" name="TextBox 15">
              <a:extLst>
                <a:ext uri="{FF2B5EF4-FFF2-40B4-BE49-F238E27FC236}">
                  <a16:creationId xmlns:a16="http://schemas.microsoft.com/office/drawing/2014/main" id="{ADAC6EA5-8EE5-BDD3-3176-674FD9FB9BB4}"/>
                </a:ext>
              </a:extLst>
            </p:cNvPr>
            <p:cNvSpPr txBox="1"/>
            <p:nvPr/>
          </p:nvSpPr>
          <p:spPr>
            <a:xfrm>
              <a:off x="1368420" y="3338376"/>
              <a:ext cx="4741545" cy="3683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9600"/>
                </a:lnSpc>
              </a:pPr>
              <a:r>
                <a:rPr lang="ko-KR" altLang="en-US" sz="2000" b="0" i="0" u="none" strike="noStrike" spc="-100" dirty="0">
                  <a:solidFill>
                    <a:srgbClr val="000000"/>
                  </a:solidFill>
                  <a:latin typeface="Gmarket Sans Medium" panose="020B0600000101010101" charset="-127"/>
                  <a:ea typeface="Gmarket Sans Medium" panose="020B0600000101010101" charset="-127"/>
                </a:rPr>
                <a:t>지역별 비행 추천 시기</a:t>
              </a:r>
              <a:endParaRPr lang="en-US" sz="2000" b="0" i="0" u="none" strike="noStrike" spc="-100" dirty="0">
                <a:solidFill>
                  <a:srgbClr val="000000"/>
                </a:solidFill>
                <a:latin typeface="Gmarket Sans Medium" panose="020B0600000101010101" charset="-127"/>
                <a:ea typeface="Gmarket Sans Medium" panose="020B0600000101010101" charset="-127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B5CB6551-E535-EE17-BF1A-C8C963C116A6}"/>
              </a:ext>
            </a:extLst>
          </p:cNvPr>
          <p:cNvGrpSpPr/>
          <p:nvPr/>
        </p:nvGrpSpPr>
        <p:grpSpPr>
          <a:xfrm>
            <a:off x="5261618" y="3522385"/>
            <a:ext cx="3600000" cy="5437324"/>
            <a:chOff x="1257300" y="3338376"/>
            <a:chExt cx="4991100" cy="5437324"/>
          </a:xfrm>
        </p:grpSpPr>
        <p:pic>
          <p:nvPicPr>
            <p:cNvPr id="15" name="Picture 11">
              <a:extLst>
                <a:ext uri="{FF2B5EF4-FFF2-40B4-BE49-F238E27FC236}">
                  <a16:creationId xmlns:a16="http://schemas.microsoft.com/office/drawing/2014/main" id="{2AB722D8-549D-5D88-2532-58104DA5A48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257300" y="3746500"/>
              <a:ext cx="4991100" cy="502920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8D4FF2B-62D1-B542-10FA-1D25B0A205DD}"/>
                </a:ext>
              </a:extLst>
            </p:cNvPr>
            <p:cNvSpPr txBox="1"/>
            <p:nvPr/>
          </p:nvSpPr>
          <p:spPr>
            <a:xfrm>
              <a:off x="1382078" y="3338376"/>
              <a:ext cx="4741545" cy="3683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9600"/>
                </a:lnSpc>
              </a:pPr>
              <a:r>
                <a:rPr lang="ko-KR" altLang="en-US" sz="2000" b="0" i="0" u="none" strike="noStrike" spc="-100" dirty="0">
                  <a:solidFill>
                    <a:srgbClr val="000000"/>
                  </a:solidFill>
                  <a:latin typeface="Gmarket Sans Medium" panose="020B0600000101010101" charset="-127"/>
                  <a:ea typeface="Gmarket Sans Medium" panose="020B0600000101010101" charset="-127"/>
                </a:rPr>
                <a:t>월별 비행 추천 지역</a:t>
              </a:r>
              <a:endParaRPr lang="en-US" sz="2000" b="0" i="0" u="none" strike="noStrike" spc="-100" dirty="0">
                <a:solidFill>
                  <a:srgbClr val="000000"/>
                </a:solidFill>
                <a:latin typeface="Gmarket Sans Medium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2F0AFCE8-0B1F-D8FC-50D2-4E8637771462}"/>
              </a:ext>
            </a:extLst>
          </p:cNvPr>
          <p:cNvGrpSpPr/>
          <p:nvPr/>
        </p:nvGrpSpPr>
        <p:grpSpPr>
          <a:xfrm>
            <a:off x="9424300" y="3522385"/>
            <a:ext cx="3600000" cy="5437324"/>
            <a:chOff x="1257300" y="3338376"/>
            <a:chExt cx="4991100" cy="5437324"/>
          </a:xfrm>
        </p:grpSpPr>
        <p:pic>
          <p:nvPicPr>
            <p:cNvPr id="21" name="Picture 11">
              <a:extLst>
                <a:ext uri="{FF2B5EF4-FFF2-40B4-BE49-F238E27FC236}">
                  <a16:creationId xmlns:a16="http://schemas.microsoft.com/office/drawing/2014/main" id="{17022DB6-B6BD-CB24-4644-73ADB2C8EF0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257300" y="3746500"/>
              <a:ext cx="4991100" cy="5029200"/>
            </a:xfrm>
            <a:prstGeom prst="rect">
              <a:avLst/>
            </a:prstGeom>
          </p:spPr>
        </p:pic>
        <p:sp>
          <p:nvSpPr>
            <p:cNvPr id="23" name="TextBox 15">
              <a:extLst>
                <a:ext uri="{FF2B5EF4-FFF2-40B4-BE49-F238E27FC236}">
                  <a16:creationId xmlns:a16="http://schemas.microsoft.com/office/drawing/2014/main" id="{9A93AA28-EC25-4DD4-EFD3-38D45E3AACC0}"/>
                </a:ext>
              </a:extLst>
            </p:cNvPr>
            <p:cNvSpPr txBox="1"/>
            <p:nvPr/>
          </p:nvSpPr>
          <p:spPr>
            <a:xfrm>
              <a:off x="1384967" y="3338376"/>
              <a:ext cx="4741545" cy="3683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9600"/>
                </a:lnSpc>
              </a:pPr>
              <a:r>
                <a:rPr lang="en-US" altLang="ko-KR" sz="2000" b="0" i="0" u="none" strike="noStrike" spc="-100" dirty="0">
                  <a:solidFill>
                    <a:srgbClr val="000000"/>
                  </a:solidFill>
                  <a:latin typeface="Gmarket Sans Medium" panose="020B0600000101010101" charset="-127"/>
                  <a:ea typeface="Gmarket Sans Medium" panose="020B0600000101010101" charset="-127"/>
                </a:rPr>
                <a:t>Top3 </a:t>
              </a:r>
              <a:r>
                <a:rPr lang="ko-KR" altLang="en-US" sz="2000" b="0" i="0" u="none" strike="noStrike" spc="-100" dirty="0">
                  <a:solidFill>
                    <a:srgbClr val="000000"/>
                  </a:solidFill>
                  <a:latin typeface="Gmarket Sans Medium" panose="020B0600000101010101" charset="-127"/>
                  <a:ea typeface="Gmarket Sans Medium" panose="020B0600000101010101" charset="-127"/>
                </a:rPr>
                <a:t>지역 표현</a:t>
              </a:r>
              <a:endParaRPr lang="en-US" sz="2000" b="0" i="0" u="none" strike="noStrike" spc="-100" dirty="0">
                <a:solidFill>
                  <a:srgbClr val="000000"/>
                </a:solidFill>
                <a:latin typeface="Gmarket Sans Medium"/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001B4874-8BE5-8697-0002-2A314CD8F670}"/>
              </a:ext>
            </a:extLst>
          </p:cNvPr>
          <p:cNvGrpSpPr/>
          <p:nvPr/>
        </p:nvGrpSpPr>
        <p:grpSpPr>
          <a:xfrm>
            <a:off x="13564050" y="3508530"/>
            <a:ext cx="3600000" cy="5454776"/>
            <a:chOff x="1257300" y="3320924"/>
            <a:chExt cx="4991100" cy="5454776"/>
          </a:xfrm>
        </p:grpSpPr>
        <p:pic>
          <p:nvPicPr>
            <p:cNvPr id="25" name="Picture 11">
              <a:extLst>
                <a:ext uri="{FF2B5EF4-FFF2-40B4-BE49-F238E27FC236}">
                  <a16:creationId xmlns:a16="http://schemas.microsoft.com/office/drawing/2014/main" id="{8A7AECEF-E48E-07AA-9714-755B459F56C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257300" y="3746500"/>
              <a:ext cx="4991100" cy="5029200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1C04813-633C-590F-94A7-AA6AE0596245}"/>
                </a:ext>
              </a:extLst>
            </p:cNvPr>
            <p:cNvSpPr txBox="1"/>
            <p:nvPr/>
          </p:nvSpPr>
          <p:spPr>
            <a:xfrm>
              <a:off x="1373196" y="3320924"/>
              <a:ext cx="4741545" cy="3683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9600"/>
                </a:lnSpc>
              </a:pPr>
              <a:r>
                <a:rPr lang="en-US" altLang="ko-KR" sz="2000" b="0" i="0" u="none" strike="noStrike" spc="-100" dirty="0">
                  <a:solidFill>
                    <a:srgbClr val="000000"/>
                  </a:solidFill>
                  <a:latin typeface="Gmarket Sans Medium" panose="020B0600000101010101" charset="-127"/>
                  <a:ea typeface="Gmarket Sans Medium" panose="020B0600000101010101" charset="-127"/>
                </a:rPr>
                <a:t>2024</a:t>
              </a:r>
              <a:r>
                <a:rPr lang="ko-KR" altLang="en-US" sz="2000" b="0" i="0" u="none" strike="noStrike" spc="-100" dirty="0">
                  <a:solidFill>
                    <a:srgbClr val="000000"/>
                  </a:solidFill>
                  <a:latin typeface="Gmarket Sans Medium" panose="020B0600000101010101" charset="-127"/>
                  <a:ea typeface="Gmarket Sans Medium" panose="020B0600000101010101" charset="-127"/>
                </a:rPr>
                <a:t>년 </a:t>
              </a:r>
              <a:r>
                <a:rPr lang="ko-KR" altLang="en-US" sz="2000" spc="-100" dirty="0">
                  <a:solidFill>
                    <a:srgbClr val="000000"/>
                  </a:solidFill>
                  <a:latin typeface="Gmarket Sans Medium" panose="020B0600000101010101" charset="-127"/>
                  <a:ea typeface="Gmarket Sans Medium" panose="020B0600000101010101" charset="-127"/>
                </a:rPr>
                <a:t>최적 비행 지역 </a:t>
              </a:r>
              <a:r>
                <a:rPr lang="en-US" altLang="ko-KR" sz="2000" b="0" i="0" u="none" strike="noStrike" spc="-100" dirty="0">
                  <a:solidFill>
                    <a:srgbClr val="000000"/>
                  </a:solidFill>
                  <a:latin typeface="Gmarket Sans Medium" panose="020B0600000101010101" charset="-127"/>
                  <a:ea typeface="Gmarket Sans Medium" panose="020B0600000101010101" charset="-127"/>
                </a:rPr>
                <a:t>Top3 </a:t>
              </a:r>
              <a:endParaRPr lang="en-US" sz="2000" b="0" i="0" u="none" strike="noStrike" spc="-100" dirty="0">
                <a:solidFill>
                  <a:srgbClr val="000000"/>
                </a:solidFill>
                <a:latin typeface="Gmarket Sans Medium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3B1325FB-9669-4987-B56B-5FCAC9EC809B}"/>
              </a:ext>
            </a:extLst>
          </p:cNvPr>
          <p:cNvGrpSpPr/>
          <p:nvPr/>
        </p:nvGrpSpPr>
        <p:grpSpPr>
          <a:xfrm>
            <a:off x="9430200" y="4017300"/>
            <a:ext cx="3600000" cy="4860000"/>
            <a:chOff x="10898448" y="4194465"/>
            <a:chExt cx="3206288" cy="4778290"/>
          </a:xfrm>
        </p:grpSpPr>
        <p:pic>
          <p:nvPicPr>
            <p:cNvPr id="34" name="Picture 6">
              <a:extLst>
                <a:ext uri="{FF2B5EF4-FFF2-40B4-BE49-F238E27FC236}">
                  <a16:creationId xmlns:a16="http://schemas.microsoft.com/office/drawing/2014/main" id="{C59BBB0A-5BBC-FAAB-5D77-E7D60F2C9328}"/>
                </a:ext>
              </a:extLst>
            </p:cNvPr>
            <p:cNvPicPr preferRelativeResize="0">
              <a:picLocks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98448" y="4211265"/>
              <a:ext cx="2520000" cy="360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C1A0B3B5-7498-0207-EF96-47AABEB0B17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1529953" y="6452755"/>
              <a:ext cx="2574783" cy="2520000"/>
            </a:xfrm>
            <a:prstGeom prst="rect">
              <a:avLst/>
            </a:prstGeom>
            <a:ln w="25400">
              <a:solidFill>
                <a:srgbClr val="0000FF"/>
              </a:solidFill>
              <a:prstDash val="sysDash"/>
            </a:ln>
          </p:spPr>
        </p:pic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FD1B8912-BD72-F3EE-3A19-8E9974CABD62}"/>
                </a:ext>
              </a:extLst>
            </p:cNvPr>
            <p:cNvSpPr/>
            <p:nvPr/>
          </p:nvSpPr>
          <p:spPr>
            <a:xfrm>
              <a:off x="10902450" y="4194465"/>
              <a:ext cx="858905" cy="965200"/>
            </a:xfrm>
            <a:prstGeom prst="rect">
              <a:avLst/>
            </a:prstGeom>
            <a:noFill/>
            <a:ln>
              <a:solidFill>
                <a:srgbClr val="0000FF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1" name="연결선: 꺾임 40">
              <a:extLst>
                <a:ext uri="{FF2B5EF4-FFF2-40B4-BE49-F238E27FC236}">
                  <a16:creationId xmlns:a16="http://schemas.microsoft.com/office/drawing/2014/main" id="{3A5C0624-657D-4397-AEB8-38A15189B348}"/>
                </a:ext>
              </a:extLst>
            </p:cNvPr>
            <p:cNvCxnSpPr>
              <a:cxnSpLocks/>
              <a:stCxn id="40" idx="3"/>
              <a:endCxn id="39" idx="0"/>
            </p:cNvCxnSpPr>
            <p:nvPr/>
          </p:nvCxnSpPr>
          <p:spPr>
            <a:xfrm>
              <a:off x="11761355" y="4677065"/>
              <a:ext cx="1055990" cy="1775690"/>
            </a:xfrm>
            <a:prstGeom prst="bentConnector2">
              <a:avLst/>
            </a:prstGeom>
            <a:ln w="25400">
              <a:solidFill>
                <a:srgbClr val="0000FF"/>
              </a:solidFill>
              <a:prstDash val="sysDash"/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D2F0C96E-BADE-2DDC-B870-AFF32E05D250}"/>
              </a:ext>
            </a:extLst>
          </p:cNvPr>
          <p:cNvGrpSpPr/>
          <p:nvPr/>
        </p:nvGrpSpPr>
        <p:grpSpPr>
          <a:xfrm>
            <a:off x="5257800" y="4001986"/>
            <a:ext cx="3600000" cy="4860000"/>
            <a:chOff x="7524545" y="4179151"/>
            <a:chExt cx="3216417" cy="4793604"/>
          </a:xfrm>
        </p:grpSpPr>
        <p:pic>
          <p:nvPicPr>
            <p:cNvPr id="43" name="Picture 2">
              <a:extLst>
                <a:ext uri="{FF2B5EF4-FFF2-40B4-BE49-F238E27FC236}">
                  <a16:creationId xmlns:a16="http://schemas.microsoft.com/office/drawing/2014/main" id="{CFD35E51-B0FA-7E3B-5BBF-44432E131CAA}"/>
                </a:ext>
              </a:extLst>
            </p:cNvPr>
            <p:cNvPicPr preferRelativeResize="0">
              <a:picLocks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38400" y="4201163"/>
              <a:ext cx="2520000" cy="360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E6993F0E-EBAA-5BFC-F24C-AB0FF8BCC96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8152297" y="6452755"/>
              <a:ext cx="2588665" cy="2520000"/>
            </a:xfrm>
            <a:prstGeom prst="rect">
              <a:avLst/>
            </a:prstGeom>
            <a:ln w="25400">
              <a:solidFill>
                <a:srgbClr val="0000FF"/>
              </a:solidFill>
              <a:prstDash val="sysDash"/>
            </a:ln>
          </p:spPr>
        </p:pic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F645B50B-37BC-192E-7A3D-843BD52C38B0}"/>
                </a:ext>
              </a:extLst>
            </p:cNvPr>
            <p:cNvSpPr/>
            <p:nvPr/>
          </p:nvSpPr>
          <p:spPr>
            <a:xfrm>
              <a:off x="7524545" y="4179151"/>
              <a:ext cx="858905" cy="936000"/>
            </a:xfrm>
            <a:prstGeom prst="rect">
              <a:avLst/>
            </a:prstGeom>
            <a:noFill/>
            <a:ln>
              <a:solidFill>
                <a:srgbClr val="0000FF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9" name="연결선: 꺾임 48">
              <a:extLst>
                <a:ext uri="{FF2B5EF4-FFF2-40B4-BE49-F238E27FC236}">
                  <a16:creationId xmlns:a16="http://schemas.microsoft.com/office/drawing/2014/main" id="{A4AA95E7-E5EC-4B4B-2FC0-325CCA070154}"/>
                </a:ext>
              </a:extLst>
            </p:cNvPr>
            <p:cNvCxnSpPr>
              <a:cxnSpLocks/>
              <a:stCxn id="48" idx="3"/>
              <a:endCxn id="44" idx="0"/>
            </p:cNvCxnSpPr>
            <p:nvPr/>
          </p:nvCxnSpPr>
          <p:spPr>
            <a:xfrm>
              <a:off x="8383450" y="4647151"/>
              <a:ext cx="1063180" cy="1805604"/>
            </a:xfrm>
            <a:prstGeom prst="bentConnector2">
              <a:avLst/>
            </a:prstGeom>
            <a:ln w="25400">
              <a:solidFill>
                <a:srgbClr val="0000FF"/>
              </a:solidFill>
              <a:prstDash val="sysDash"/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" name="화살표: 오른쪽 49">
            <a:extLst>
              <a:ext uri="{FF2B5EF4-FFF2-40B4-BE49-F238E27FC236}">
                <a16:creationId xmlns:a16="http://schemas.microsoft.com/office/drawing/2014/main" id="{C3A3B3B7-DF06-8318-9EF2-D822F76EEE8C}"/>
              </a:ext>
            </a:extLst>
          </p:cNvPr>
          <p:cNvSpPr/>
          <p:nvPr/>
        </p:nvSpPr>
        <p:spPr>
          <a:xfrm flipV="1">
            <a:off x="8453051" y="3608334"/>
            <a:ext cx="1529149" cy="164492"/>
          </a:xfrm>
          <a:prstGeom prst="rightArrow">
            <a:avLst>
              <a:gd name="adj1" fmla="val 50000"/>
              <a:gd name="adj2" fmla="val 46946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내용 개체 틀 4" descr="텍스트, 스크린샷, 번호, 폰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A35356B0-DCE2-A69A-931A-D1A262641FE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78787" y="4001987"/>
            <a:ext cx="3570957" cy="4869350"/>
          </a:xfrm>
          <a:prstGeom prst="rect">
            <a:avLst/>
          </a:prstGeom>
        </p:spPr>
      </p:pic>
      <p:sp>
        <p:nvSpPr>
          <p:cNvPr id="19" name="TextBox 5">
            <a:extLst>
              <a:ext uri="{FF2B5EF4-FFF2-40B4-BE49-F238E27FC236}">
                <a16:creationId xmlns:a16="http://schemas.microsoft.com/office/drawing/2014/main" id="{8F9A8933-B697-6E0E-B1E7-FABA902F7195}"/>
              </a:ext>
            </a:extLst>
          </p:cNvPr>
          <p:cNvSpPr txBox="1"/>
          <p:nvPr/>
        </p:nvSpPr>
        <p:spPr>
          <a:xfrm>
            <a:off x="1143000" y="9398000"/>
            <a:ext cx="7747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sz="1200" b="0" i="0" u="none" strike="noStrike" dirty="0">
                <a:solidFill>
                  <a:srgbClr val="000000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[ 4</a:t>
            </a:r>
            <a:r>
              <a:rPr lang="ko-KR" altLang="en-US" sz="1200" b="0" i="0" u="none" strike="noStrike" dirty="0">
                <a:solidFill>
                  <a:srgbClr val="000000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조 </a:t>
            </a:r>
            <a:r>
              <a:rPr lang="en-US" altLang="ko-KR" sz="1200" b="0" i="0" u="none" strike="noStrike" dirty="0">
                <a:solidFill>
                  <a:srgbClr val="000000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]</a:t>
            </a:r>
            <a:endParaRPr lang="en-US" sz="1200" b="0" i="0" u="none" strike="noStrike" dirty="0">
              <a:solidFill>
                <a:srgbClr val="000000"/>
              </a:solidFill>
              <a:latin typeface="Gmarket Sans Medium" panose="020B0600000101010101" charset="-127"/>
              <a:ea typeface="Gmarket Sans Medium" panose="020B0600000101010101" charset="-127"/>
            </a:endParaRPr>
          </a:p>
        </p:txBody>
      </p:sp>
      <p:sp>
        <p:nvSpPr>
          <p:cNvPr id="5" name="TextBox 16">
            <a:extLst>
              <a:ext uri="{FF2B5EF4-FFF2-40B4-BE49-F238E27FC236}">
                <a16:creationId xmlns:a16="http://schemas.microsoft.com/office/drawing/2014/main" id="{B456C590-54E3-7E63-F25F-5E53FFFA16F9}"/>
              </a:ext>
            </a:extLst>
          </p:cNvPr>
          <p:cNvSpPr txBox="1"/>
          <p:nvPr/>
        </p:nvSpPr>
        <p:spPr>
          <a:xfrm>
            <a:off x="1435100" y="1778000"/>
            <a:ext cx="20320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1600" b="0" i="0" u="none" strike="noStrike" spc="-100" dirty="0">
                <a:solidFill>
                  <a:srgbClr val="595959"/>
                </a:solidFill>
                <a:latin typeface="Gmarket Sans Medium"/>
              </a:rPr>
              <a:t>l   </a:t>
            </a:r>
            <a:r>
              <a:rPr lang="en-US" sz="1600" spc="-100" dirty="0">
                <a:solidFill>
                  <a:srgbClr val="595959"/>
                </a:solidFill>
                <a:latin typeface="Gmarket Sans Medium"/>
              </a:rPr>
              <a:t>Chapter</a:t>
            </a:r>
            <a:r>
              <a:rPr lang="ko-KR" altLang="en-US" sz="1600" spc="-10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en-US" altLang="ko-KR" sz="1600" spc="-100" dirty="0">
                <a:solidFill>
                  <a:srgbClr val="595959"/>
                </a:solidFill>
                <a:latin typeface="Gmarket Sans Medium"/>
              </a:rPr>
              <a:t>5</a:t>
            </a:r>
            <a:r>
              <a:rPr lang="en-US" altLang="ko-KR" sz="1600" b="0" i="0" u="none" strike="noStrike" spc="-100" dirty="0">
                <a:solidFill>
                  <a:srgbClr val="595959"/>
                </a:solidFill>
                <a:latin typeface="Gmarket Sans Medium"/>
              </a:rPr>
              <a:t>  </a:t>
            </a:r>
            <a:r>
              <a:rPr lang="en-US" sz="1600" b="0" i="0" u="none" strike="noStrike" spc="-100" dirty="0">
                <a:solidFill>
                  <a:srgbClr val="595959"/>
                </a:solidFill>
                <a:latin typeface="Gmarket Sans Medium"/>
              </a:rPr>
              <a:t>l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50F6708-8B55-DBA0-945A-39760BFD0380}"/>
              </a:ext>
            </a:extLst>
          </p:cNvPr>
          <p:cNvSpPr txBox="1"/>
          <p:nvPr/>
        </p:nvSpPr>
        <p:spPr>
          <a:xfrm>
            <a:off x="1435100" y="2362200"/>
            <a:ext cx="15354300" cy="1028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5800" b="1" i="0" u="none" strike="noStrike" spc="-200" dirty="0">
                <a:solidFill>
                  <a:srgbClr val="000000"/>
                </a:solidFill>
                <a:ea typeface="Gmarket Sans Medium"/>
              </a:rPr>
              <a:t>데이터 </a:t>
            </a:r>
            <a:r>
              <a:rPr lang="ko-KR" altLang="en-US" sz="5800" b="1" i="0" u="none" strike="noStrike" spc="-200" dirty="0">
                <a:solidFill>
                  <a:srgbClr val="9E9E9E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시각화</a:t>
            </a:r>
            <a:r>
              <a:rPr lang="en-US" altLang="ko-KR" sz="5800" b="1" i="0" u="none" strike="noStrike" spc="-200" dirty="0">
                <a:solidFill>
                  <a:srgbClr val="9E9E9E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(</a:t>
            </a:r>
            <a:r>
              <a:rPr lang="ko-KR" altLang="en-US" sz="5800" b="1" i="0" u="none" strike="noStrike" spc="-200" dirty="0">
                <a:solidFill>
                  <a:srgbClr val="9E9E9E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그래프</a:t>
            </a:r>
            <a:r>
              <a:rPr lang="en-US" altLang="ko-KR" sz="5800" b="1" i="0" u="none" strike="noStrike" spc="-200" dirty="0">
                <a:solidFill>
                  <a:srgbClr val="9E9E9E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)</a:t>
            </a:r>
            <a:endParaRPr lang="ko-KR" sz="5800" b="1" i="0" u="none" strike="noStrike" spc="-200" dirty="0">
              <a:solidFill>
                <a:srgbClr val="9E9E9E"/>
              </a:solidFill>
              <a:ea typeface="Gmarket Sans Medium"/>
            </a:endParaRPr>
          </a:p>
        </p:txBody>
      </p:sp>
      <p:pic>
        <p:nvPicPr>
          <p:cNvPr id="35" name="Picture 6">
            <a:extLst>
              <a:ext uri="{FF2B5EF4-FFF2-40B4-BE49-F238E27FC236}">
                <a16:creationId xmlns:a16="http://schemas.microsoft.com/office/drawing/2014/main" id="{3A34F8E5-DD10-4AB3-0E93-0B78992B2BE4}"/>
              </a:ext>
            </a:extLst>
          </p:cNvPr>
          <p:cNvPicPr preferRelativeResize="0">
            <a:picLocks noChangeArrowheads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" r="49820"/>
          <a:stretch/>
        </p:blipFill>
        <p:spPr bwMode="auto">
          <a:xfrm>
            <a:off x="1138256" y="4020778"/>
            <a:ext cx="2808000" cy="36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9CBCAD87-6B08-CDA4-53C4-12C0F82E9630}"/>
              </a:ext>
            </a:extLst>
          </p:cNvPr>
          <p:cNvPicPr preferRelativeResize="0">
            <a:picLocks/>
          </p:cNvPicPr>
          <p:nvPr/>
        </p:nvPicPr>
        <p:blipFill>
          <a:blip r:embed="rId16"/>
          <a:stretch>
            <a:fillRect/>
          </a:stretch>
        </p:blipFill>
        <p:spPr>
          <a:xfrm>
            <a:off x="1864067" y="6308206"/>
            <a:ext cx="2880000" cy="2556000"/>
          </a:xfrm>
          <a:prstGeom prst="rect">
            <a:avLst/>
          </a:prstGeom>
          <a:ln w="25400">
            <a:solidFill>
              <a:srgbClr val="0000FF"/>
            </a:solidFill>
            <a:prstDash val="sysDash"/>
          </a:ln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71100FB2-2A58-C833-7CC7-95FFEB1EEFF2}"/>
              </a:ext>
            </a:extLst>
          </p:cNvPr>
          <p:cNvSpPr/>
          <p:nvPr/>
        </p:nvSpPr>
        <p:spPr>
          <a:xfrm>
            <a:off x="1135455" y="4022349"/>
            <a:ext cx="961336" cy="864000"/>
          </a:xfrm>
          <a:prstGeom prst="rect">
            <a:avLst/>
          </a:prstGeom>
          <a:noFill/>
          <a:ln>
            <a:solidFill>
              <a:srgbClr val="0000FF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1" name="연결선: 꺾임 50">
            <a:extLst>
              <a:ext uri="{FF2B5EF4-FFF2-40B4-BE49-F238E27FC236}">
                <a16:creationId xmlns:a16="http://schemas.microsoft.com/office/drawing/2014/main" id="{EC45C8C9-9793-B73C-91FB-5DE36620CBDF}"/>
              </a:ext>
            </a:extLst>
          </p:cNvPr>
          <p:cNvCxnSpPr>
            <a:cxnSpLocks/>
            <a:stCxn id="37" idx="3"/>
            <a:endCxn id="36" idx="0"/>
          </p:cNvCxnSpPr>
          <p:nvPr/>
        </p:nvCxnSpPr>
        <p:spPr>
          <a:xfrm>
            <a:off x="2096791" y="4454349"/>
            <a:ext cx="1207276" cy="1853857"/>
          </a:xfrm>
          <a:prstGeom prst="bentConnector2">
            <a:avLst/>
          </a:prstGeom>
          <a:ln w="25400">
            <a:solidFill>
              <a:srgbClr val="0000FF"/>
            </a:solidFill>
            <a:prstDash val="sysDash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45714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D842AC-9350-EAAB-9CC0-5F89FAC612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Picture 2">
            <a:extLst>
              <a:ext uri="{FF2B5EF4-FFF2-40B4-BE49-F238E27FC236}">
                <a16:creationId xmlns:a16="http://schemas.microsoft.com/office/drawing/2014/main" id="{30809A41-87CD-2B42-D813-3DD68202F94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96900" y="863600"/>
            <a:ext cx="17106900" cy="90170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C2C11EAA-D11A-83E8-3919-B96D06B9F9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32100" y="9321800"/>
            <a:ext cx="1676400" cy="3810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CF4A370B-13C9-771A-8946-959C075312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6800" y="9321800"/>
            <a:ext cx="914400" cy="3810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5E3FE0E9-7F1A-6F4E-31E6-A63D23849784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95300" y="533400"/>
            <a:ext cx="17297400" cy="520700"/>
          </a:xfrm>
          <a:prstGeom prst="rect">
            <a:avLst/>
          </a:prstGeom>
          <a:effectLst>
            <a:outerShdw dist="24179" dir="5400000">
              <a:srgbClr val="9E9E9E">
                <a:alpha val="100000"/>
              </a:srgbClr>
            </a:outerShdw>
          </a:effectLst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B017B762-BC38-112F-4101-BB21A5B9444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57300" y="635000"/>
            <a:ext cx="292100" cy="2921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2F6B70D1-DE2F-CFAC-555B-93CBF80FB7A7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346200" y="-571500"/>
            <a:ext cx="114300" cy="14351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5C5EF4A2-F95C-9C85-2471-7FEAA055200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789400" y="635000"/>
            <a:ext cx="292100" cy="2921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62F87BD5-54E5-E192-E76D-B45915793EA6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6865600" y="-571500"/>
            <a:ext cx="114300" cy="1435100"/>
          </a:xfrm>
          <a:prstGeom prst="rect">
            <a:avLst/>
          </a:prstGeom>
        </p:spPr>
      </p:pic>
      <p:sp>
        <p:nvSpPr>
          <p:cNvPr id="45" name="TextBox 45">
            <a:extLst>
              <a:ext uri="{FF2B5EF4-FFF2-40B4-BE49-F238E27FC236}">
                <a16:creationId xmlns:a16="http://schemas.microsoft.com/office/drawing/2014/main" id="{EFD6C765-44ED-8089-A9CE-E0B9CE7D9602}"/>
              </a:ext>
            </a:extLst>
          </p:cNvPr>
          <p:cNvSpPr txBox="1"/>
          <p:nvPr/>
        </p:nvSpPr>
        <p:spPr>
          <a:xfrm>
            <a:off x="15608300" y="9398000"/>
            <a:ext cx="15240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sz="1200" dirty="0">
                <a:solidFill>
                  <a:srgbClr val="000000"/>
                </a:solidFill>
                <a:latin typeface="Gmarket Sans Medium"/>
              </a:rPr>
              <a:t>10</a:t>
            </a:r>
            <a:r>
              <a:rPr lang="en-US" sz="1200" b="0" i="0" u="none" strike="noStrike" dirty="0">
                <a:solidFill>
                  <a:srgbClr val="000000"/>
                </a:solidFill>
                <a:latin typeface="Gmarket Sans Medium"/>
              </a:rPr>
              <a:t>  /  12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6415B2E5-C6AC-7FC0-A563-A8D192F6FC7A}"/>
              </a:ext>
            </a:extLst>
          </p:cNvPr>
          <p:cNvGrpSpPr/>
          <p:nvPr/>
        </p:nvGrpSpPr>
        <p:grpSpPr>
          <a:xfrm>
            <a:off x="1136073" y="3522385"/>
            <a:ext cx="3600000" cy="5437324"/>
            <a:chOff x="1257300" y="3338376"/>
            <a:chExt cx="4991100" cy="5437324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B0332FD9-9F9E-D39E-D398-B05C5C86A86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257300" y="3746500"/>
              <a:ext cx="4991100" cy="5029200"/>
            </a:xfrm>
            <a:prstGeom prst="rect">
              <a:avLst/>
            </a:prstGeom>
          </p:spPr>
        </p:pic>
        <p:sp>
          <p:nvSpPr>
            <p:cNvPr id="13" name="TextBox 15">
              <a:extLst>
                <a:ext uri="{FF2B5EF4-FFF2-40B4-BE49-F238E27FC236}">
                  <a16:creationId xmlns:a16="http://schemas.microsoft.com/office/drawing/2014/main" id="{133EB014-0B6B-91A2-6D21-0F4BCA3FCA66}"/>
                </a:ext>
              </a:extLst>
            </p:cNvPr>
            <p:cNvSpPr txBox="1"/>
            <p:nvPr/>
          </p:nvSpPr>
          <p:spPr>
            <a:xfrm>
              <a:off x="1368420" y="3338376"/>
              <a:ext cx="4741545" cy="3683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9600"/>
                </a:lnSpc>
              </a:pPr>
              <a:r>
                <a:rPr lang="ko-KR" altLang="en-US" sz="2000" spc="-100" dirty="0">
                  <a:solidFill>
                    <a:srgbClr val="000000"/>
                  </a:solidFill>
                  <a:latin typeface="Gmarket Sans Medium" panose="020B0600000101010101" charset="-127"/>
                  <a:ea typeface="Gmarket Sans Medium" panose="020B0600000101010101" charset="-127"/>
                </a:rPr>
                <a:t>비행 가능 지역</a:t>
              </a:r>
              <a:endParaRPr lang="en-US" sz="2000" b="0" i="0" u="none" strike="noStrike" spc="-100" dirty="0">
                <a:solidFill>
                  <a:srgbClr val="000000"/>
                </a:solidFill>
                <a:latin typeface="Gmarket Sans Medium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7CE53AD7-7C4A-A77F-6E25-D92A37029B76}"/>
              </a:ext>
            </a:extLst>
          </p:cNvPr>
          <p:cNvGrpSpPr/>
          <p:nvPr/>
        </p:nvGrpSpPr>
        <p:grpSpPr>
          <a:xfrm>
            <a:off x="5261618" y="3522385"/>
            <a:ext cx="3600000" cy="5437324"/>
            <a:chOff x="1257300" y="3338376"/>
            <a:chExt cx="4991100" cy="5437324"/>
          </a:xfrm>
        </p:grpSpPr>
        <p:pic>
          <p:nvPicPr>
            <p:cNvPr id="15" name="Picture 11">
              <a:extLst>
                <a:ext uri="{FF2B5EF4-FFF2-40B4-BE49-F238E27FC236}">
                  <a16:creationId xmlns:a16="http://schemas.microsoft.com/office/drawing/2014/main" id="{EC81EA37-C3BC-5276-300E-BF068A21C96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257300" y="3746500"/>
              <a:ext cx="4991100" cy="502920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C637CE8-1C7B-5BD1-F821-6C3F125C6B54}"/>
                </a:ext>
              </a:extLst>
            </p:cNvPr>
            <p:cNvSpPr txBox="1"/>
            <p:nvPr/>
          </p:nvSpPr>
          <p:spPr>
            <a:xfrm>
              <a:off x="1382078" y="3338376"/>
              <a:ext cx="4741545" cy="3683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9600"/>
                </a:lnSpc>
              </a:pPr>
              <a:r>
                <a:rPr lang="ko-KR" altLang="en-US" sz="2000" spc="-100" dirty="0">
                  <a:solidFill>
                    <a:srgbClr val="000000"/>
                  </a:solidFill>
                  <a:latin typeface="Gmarket Sans Medium" panose="020B0600000101010101" charset="-127"/>
                  <a:ea typeface="Gmarket Sans Medium" panose="020B0600000101010101" charset="-127"/>
                </a:rPr>
                <a:t>지역별 비행 추천 월 표시</a:t>
              </a:r>
              <a:endParaRPr lang="en-US" sz="2000" b="0" i="0" u="none" strike="noStrike" spc="-100" dirty="0">
                <a:solidFill>
                  <a:srgbClr val="000000"/>
                </a:solidFill>
                <a:latin typeface="Gmarket Sans Medium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2A9A4FD0-0695-36AC-3D08-317D0F7CA6CF}"/>
              </a:ext>
            </a:extLst>
          </p:cNvPr>
          <p:cNvGrpSpPr/>
          <p:nvPr/>
        </p:nvGrpSpPr>
        <p:grpSpPr>
          <a:xfrm>
            <a:off x="9424300" y="3522385"/>
            <a:ext cx="3600000" cy="5437324"/>
            <a:chOff x="1257300" y="3338376"/>
            <a:chExt cx="4991100" cy="5437324"/>
          </a:xfrm>
        </p:grpSpPr>
        <p:pic>
          <p:nvPicPr>
            <p:cNvPr id="21" name="Picture 11">
              <a:extLst>
                <a:ext uri="{FF2B5EF4-FFF2-40B4-BE49-F238E27FC236}">
                  <a16:creationId xmlns:a16="http://schemas.microsoft.com/office/drawing/2014/main" id="{F1F49340-A822-0460-80CA-63B460BD418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257300" y="3746500"/>
              <a:ext cx="4991100" cy="5029200"/>
            </a:xfrm>
            <a:prstGeom prst="rect">
              <a:avLst/>
            </a:prstGeom>
          </p:spPr>
        </p:pic>
        <p:sp>
          <p:nvSpPr>
            <p:cNvPr id="23" name="TextBox 15">
              <a:extLst>
                <a:ext uri="{FF2B5EF4-FFF2-40B4-BE49-F238E27FC236}">
                  <a16:creationId xmlns:a16="http://schemas.microsoft.com/office/drawing/2014/main" id="{46378D92-09A8-5082-6E88-49878DBA77CC}"/>
                </a:ext>
              </a:extLst>
            </p:cNvPr>
            <p:cNvSpPr txBox="1"/>
            <p:nvPr/>
          </p:nvSpPr>
          <p:spPr>
            <a:xfrm>
              <a:off x="1384967" y="3338376"/>
              <a:ext cx="4741545" cy="3683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9600"/>
                </a:lnSpc>
              </a:pPr>
              <a:r>
                <a:rPr lang="ko-KR" altLang="en-US" sz="2000" spc="-100" dirty="0">
                  <a:solidFill>
                    <a:srgbClr val="000000"/>
                  </a:solidFill>
                  <a:latin typeface="Gmarket Sans Medium" panose="020B0600000101010101" charset="-127"/>
                  <a:ea typeface="Gmarket Sans Medium" panose="020B0600000101010101" charset="-127"/>
                </a:rPr>
                <a:t>지역별 그래프</a:t>
              </a:r>
              <a:r>
                <a:rPr lang="ko-KR" altLang="en-US" sz="2000" b="0" i="0" u="none" strike="noStrike" spc="-100" dirty="0">
                  <a:solidFill>
                    <a:srgbClr val="000000"/>
                  </a:solidFill>
                  <a:latin typeface="Gmarket Sans Medium" panose="020B0600000101010101" charset="-127"/>
                  <a:ea typeface="Gmarket Sans Medium" panose="020B0600000101010101" charset="-127"/>
                </a:rPr>
                <a:t> </a:t>
              </a:r>
              <a:r>
                <a:rPr lang="en-US" altLang="ko-KR" sz="2000" spc="-100" dirty="0">
                  <a:solidFill>
                    <a:srgbClr val="000000"/>
                  </a:solidFill>
                  <a:latin typeface="Gmarket Sans Medium" panose="020B0600000101010101" charset="-127"/>
                  <a:ea typeface="Gmarket Sans Medium" panose="020B0600000101010101" charset="-127"/>
                </a:rPr>
                <a:t>&amp; Box Plot</a:t>
              </a:r>
              <a:endParaRPr lang="en-US" sz="2000" b="0" i="0" u="none" strike="noStrike" spc="-100" dirty="0">
                <a:solidFill>
                  <a:srgbClr val="000000"/>
                </a:solidFill>
                <a:latin typeface="Gmarket Sans Medium" panose="020B0600000101010101" charset="-127"/>
                <a:ea typeface="Gmarket Sans Medium" panose="020B0600000101010101" charset="-127"/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F1246408-8558-F478-5A48-FB33A80A4686}"/>
              </a:ext>
            </a:extLst>
          </p:cNvPr>
          <p:cNvGrpSpPr/>
          <p:nvPr/>
        </p:nvGrpSpPr>
        <p:grpSpPr>
          <a:xfrm>
            <a:off x="13564050" y="3508530"/>
            <a:ext cx="3600000" cy="5454776"/>
            <a:chOff x="1257300" y="3320924"/>
            <a:chExt cx="4991100" cy="5454776"/>
          </a:xfrm>
        </p:grpSpPr>
        <p:pic>
          <p:nvPicPr>
            <p:cNvPr id="25" name="Picture 11">
              <a:extLst>
                <a:ext uri="{FF2B5EF4-FFF2-40B4-BE49-F238E27FC236}">
                  <a16:creationId xmlns:a16="http://schemas.microsoft.com/office/drawing/2014/main" id="{BC43E216-231C-93AB-45F2-5C6422A13ED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257300" y="3746500"/>
              <a:ext cx="4991100" cy="5029200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6549227-8DE3-5B56-5772-C191C4F935C7}"/>
                </a:ext>
              </a:extLst>
            </p:cNvPr>
            <p:cNvSpPr txBox="1"/>
            <p:nvPr/>
          </p:nvSpPr>
          <p:spPr>
            <a:xfrm>
              <a:off x="1373196" y="3320924"/>
              <a:ext cx="4741545" cy="3683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9600"/>
                </a:lnSpc>
              </a:pPr>
              <a:r>
                <a:rPr lang="ko-KR" altLang="en-US" sz="2000" b="0" i="0" u="none" strike="noStrike" spc="-100" dirty="0">
                  <a:solidFill>
                    <a:srgbClr val="000000"/>
                  </a:solidFill>
                  <a:latin typeface="Gmarket Sans Medium" panose="020B0600000101010101" charset="-127"/>
                  <a:ea typeface="Gmarket Sans Medium" panose="020B0600000101010101" charset="-127"/>
                </a:rPr>
                <a:t>월별 </a:t>
              </a:r>
              <a:r>
                <a:rPr lang="en-US" altLang="ko-KR" sz="2000" b="0" i="0" u="none" strike="noStrike" spc="-100" dirty="0">
                  <a:solidFill>
                    <a:srgbClr val="000000"/>
                  </a:solidFill>
                  <a:latin typeface="Gmarket Sans Medium" panose="020B0600000101010101" charset="-127"/>
                  <a:ea typeface="Gmarket Sans Medium" panose="020B0600000101010101" charset="-127"/>
                </a:rPr>
                <a:t>“Top3 </a:t>
              </a:r>
              <a:r>
                <a:rPr lang="ko-KR" altLang="en-US" sz="2000" b="0" i="0" u="none" strike="noStrike" spc="-100" dirty="0">
                  <a:solidFill>
                    <a:srgbClr val="000000"/>
                  </a:solidFill>
                  <a:latin typeface="Gmarket Sans Medium" panose="020B0600000101010101" charset="-127"/>
                  <a:ea typeface="Gmarket Sans Medium" panose="020B0600000101010101" charset="-127"/>
                </a:rPr>
                <a:t>지역</a:t>
              </a:r>
              <a:r>
                <a:rPr lang="en-US" altLang="ko-KR" sz="2000" b="0" i="0" u="none" strike="noStrike" spc="-100" dirty="0">
                  <a:solidFill>
                    <a:srgbClr val="000000"/>
                  </a:solidFill>
                  <a:latin typeface="Gmarket Sans Medium" panose="020B0600000101010101" charset="-127"/>
                  <a:ea typeface="Gmarket Sans Medium" panose="020B0600000101010101" charset="-127"/>
                </a:rPr>
                <a:t>”</a:t>
              </a:r>
              <a:endParaRPr lang="en-US" sz="2000" b="0" i="0" u="none" strike="noStrike" spc="-100" dirty="0">
                <a:solidFill>
                  <a:srgbClr val="000000"/>
                </a:solidFill>
                <a:latin typeface="Gmarket Sans Medium"/>
              </a:endParaRPr>
            </a:p>
          </p:txBody>
        </p:sp>
      </p:grpSp>
      <p:pic>
        <p:nvPicPr>
          <p:cNvPr id="18" name="그림 17">
            <a:extLst>
              <a:ext uri="{FF2B5EF4-FFF2-40B4-BE49-F238E27FC236}">
                <a16:creationId xmlns:a16="http://schemas.microsoft.com/office/drawing/2014/main" id="{B7D7E09D-44BD-87D7-DB28-7005E81FDBD2}"/>
              </a:ext>
            </a:extLst>
          </p:cNvPr>
          <p:cNvPicPr preferRelativeResize="0"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1137725" y="4028210"/>
            <a:ext cx="3600000" cy="4860000"/>
          </a:xfrm>
          <a:prstGeom prst="rect">
            <a:avLst/>
          </a:prstGeom>
        </p:spPr>
      </p:pic>
      <p:grpSp>
        <p:nvGrpSpPr>
          <p:cNvPr id="56" name="그룹 55">
            <a:extLst>
              <a:ext uri="{FF2B5EF4-FFF2-40B4-BE49-F238E27FC236}">
                <a16:creationId xmlns:a16="http://schemas.microsoft.com/office/drawing/2014/main" id="{9BFCADB5-CFEB-404B-C8CC-91C2ED7432D8}"/>
              </a:ext>
            </a:extLst>
          </p:cNvPr>
          <p:cNvGrpSpPr/>
          <p:nvPr/>
        </p:nvGrpSpPr>
        <p:grpSpPr>
          <a:xfrm>
            <a:off x="13689810" y="3738358"/>
            <a:ext cx="3600000" cy="5153890"/>
            <a:chOff x="13689810" y="3738358"/>
            <a:chExt cx="3600000" cy="5153890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FC1B405B-5063-B7B1-33F8-14ECC900AF74}"/>
                </a:ext>
              </a:extLst>
            </p:cNvPr>
            <p:cNvGrpSpPr>
              <a:grpSpLocks/>
            </p:cNvGrpSpPr>
            <p:nvPr/>
          </p:nvGrpSpPr>
          <p:grpSpPr>
            <a:xfrm>
              <a:off x="13689810" y="3738358"/>
              <a:ext cx="3600000" cy="5153890"/>
              <a:chOff x="7291165" y="1647692"/>
              <a:chExt cx="4785270" cy="3158625"/>
            </a:xfrm>
          </p:grpSpPr>
          <p:sp>
            <p:nvSpPr>
              <p:cNvPr id="20" name="TextBox 33">
                <a:extLst>
                  <a:ext uri="{FF2B5EF4-FFF2-40B4-BE49-F238E27FC236}">
                    <a16:creationId xmlns:a16="http://schemas.microsoft.com/office/drawing/2014/main" id="{41DBFC9D-2DAF-D745-D892-778767703496}"/>
                  </a:ext>
                </a:extLst>
              </p:cNvPr>
              <p:cNvSpPr txBox="1"/>
              <p:nvPr/>
            </p:nvSpPr>
            <p:spPr>
              <a:xfrm>
                <a:off x="10268478" y="1647692"/>
                <a:ext cx="1807957" cy="430330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lvl="0" algn="ctr">
                  <a:lnSpc>
                    <a:spcPct val="116199"/>
                  </a:lnSpc>
                </a:pPr>
                <a:r>
                  <a:rPr lang="en-US" altLang="ko-KR" sz="1300" b="1" dirty="0" err="1"/>
                  <a:t>LayerControl</a:t>
                </a:r>
                <a:r>
                  <a:rPr lang="en-US" altLang="ko-KR" sz="1300" dirty="0"/>
                  <a:t> </a:t>
                </a:r>
                <a:endParaRPr lang="ko-KR" sz="1300" b="0" i="0" u="none" strike="noStrike" spc="-100" dirty="0">
                  <a:solidFill>
                    <a:srgbClr val="000000"/>
                  </a:solidFill>
                  <a:latin typeface="Gmarket Sans Medium" panose="020B0600000101010101" charset="-127"/>
                  <a:ea typeface="Gmarket Sans Medium" panose="020B0600000101010101" charset="-127"/>
                </a:endParaRPr>
              </a:p>
            </p:txBody>
          </p:sp>
          <p:pic>
            <p:nvPicPr>
              <p:cNvPr id="22" name="그림 21">
                <a:extLst>
                  <a:ext uri="{FF2B5EF4-FFF2-40B4-BE49-F238E27FC236}">
                    <a16:creationId xmlns:a16="http://schemas.microsoft.com/office/drawing/2014/main" id="{C3A3FDBD-387A-3802-FDB1-A50D5637DC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291165" y="1961180"/>
                <a:ext cx="4429643" cy="2845137"/>
              </a:xfrm>
              <a:prstGeom prst="rect">
                <a:avLst/>
              </a:prstGeom>
            </p:spPr>
          </p:pic>
          <p:sp>
            <p:nvSpPr>
              <p:cNvPr id="35" name="타원 34">
                <a:extLst>
                  <a:ext uri="{FF2B5EF4-FFF2-40B4-BE49-F238E27FC236}">
                    <a16:creationId xmlns:a16="http://schemas.microsoft.com/office/drawing/2014/main" id="{A8C779AD-77B4-8E64-CB12-3237F8941EE7}"/>
                  </a:ext>
                </a:extLst>
              </p:cNvPr>
              <p:cNvSpPr/>
              <p:nvPr/>
            </p:nvSpPr>
            <p:spPr>
              <a:xfrm>
                <a:off x="8688925" y="3486595"/>
                <a:ext cx="142848" cy="141315"/>
              </a:xfrm>
              <a:prstGeom prst="ellipse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6" name="타원 35">
                <a:extLst>
                  <a:ext uri="{FF2B5EF4-FFF2-40B4-BE49-F238E27FC236}">
                    <a16:creationId xmlns:a16="http://schemas.microsoft.com/office/drawing/2014/main" id="{EA5CB8FC-F2F2-5D94-0805-8912A18D3A33}"/>
                  </a:ext>
                </a:extLst>
              </p:cNvPr>
              <p:cNvSpPr/>
              <p:nvPr/>
            </p:nvSpPr>
            <p:spPr>
              <a:xfrm>
                <a:off x="9086747" y="4411211"/>
                <a:ext cx="142848" cy="141315"/>
              </a:xfrm>
              <a:prstGeom prst="ellipse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7" name="타원 36">
                <a:extLst>
                  <a:ext uri="{FF2B5EF4-FFF2-40B4-BE49-F238E27FC236}">
                    <a16:creationId xmlns:a16="http://schemas.microsoft.com/office/drawing/2014/main" id="{6F289899-7711-DBB6-D1F6-95A29FD97FE8}"/>
                  </a:ext>
                </a:extLst>
              </p:cNvPr>
              <p:cNvSpPr/>
              <p:nvPr/>
            </p:nvSpPr>
            <p:spPr>
              <a:xfrm>
                <a:off x="8600240" y="4157791"/>
                <a:ext cx="142848" cy="141315"/>
              </a:xfrm>
              <a:prstGeom prst="ellipse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pic>
          <p:nvPicPr>
            <p:cNvPr id="55" name="그림 54">
              <a:extLst>
                <a:ext uri="{FF2B5EF4-FFF2-40B4-BE49-F238E27FC236}">
                  <a16:creationId xmlns:a16="http://schemas.microsoft.com/office/drawing/2014/main" id="{897DBE87-A175-D0F8-7FDF-57F358ADB35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6059271" y="4274268"/>
              <a:ext cx="952633" cy="2524477"/>
            </a:xfrm>
            <a:prstGeom prst="rect">
              <a:avLst/>
            </a:prstGeom>
          </p:spPr>
        </p:pic>
      </p:grpSp>
      <p:pic>
        <p:nvPicPr>
          <p:cNvPr id="58" name="그림 57" descr="텍스트, 스크린샷, 도표, 폰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BF8CDDAB-1B84-69C5-5B7C-0C4E44940F80}"/>
              </a:ext>
            </a:extLst>
          </p:cNvPr>
          <p:cNvPicPr preferRelativeResize="0">
            <a:picLocks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7004" y="3983837"/>
            <a:ext cx="2952000" cy="2628000"/>
          </a:xfrm>
          <a:prstGeom prst="rect">
            <a:avLst/>
          </a:prstGeom>
        </p:spPr>
      </p:pic>
      <p:pic>
        <p:nvPicPr>
          <p:cNvPr id="59" name="그림 58" descr="텍스트, 지도, 스크린샷, 도표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ABE3E94E-C021-2767-6746-C976838058B8}"/>
              </a:ext>
            </a:extLst>
          </p:cNvPr>
          <p:cNvPicPr preferRelativeResize="0">
            <a:picLocks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51" r="12846"/>
          <a:stretch/>
        </p:blipFill>
        <p:spPr>
          <a:xfrm>
            <a:off x="5261618" y="4015109"/>
            <a:ext cx="3600000" cy="4860000"/>
          </a:xfrm>
          <a:prstGeom prst="rect">
            <a:avLst/>
          </a:prstGeom>
        </p:spPr>
      </p:pic>
      <p:pic>
        <p:nvPicPr>
          <p:cNvPr id="57" name="내용 개체 틀 4" descr="텍스트, 스크린샷, 라인, 도표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2DCA0F04-D01A-0C70-1432-B026F1ECA8ED}"/>
              </a:ext>
            </a:extLst>
          </p:cNvPr>
          <p:cNvPicPr preferRelativeResize="0">
            <a:picLocks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7589" y="6293291"/>
            <a:ext cx="2952000" cy="2628000"/>
          </a:xfrm>
          <a:prstGeom prst="rect">
            <a:avLst/>
          </a:prstGeom>
        </p:spPr>
      </p:pic>
      <p:sp>
        <p:nvSpPr>
          <p:cNvPr id="61" name="화살표: 오른쪽 60">
            <a:extLst>
              <a:ext uri="{FF2B5EF4-FFF2-40B4-BE49-F238E27FC236}">
                <a16:creationId xmlns:a16="http://schemas.microsoft.com/office/drawing/2014/main" id="{6DA5E3A8-73C8-FE12-126C-4620B44F2105}"/>
              </a:ext>
            </a:extLst>
          </p:cNvPr>
          <p:cNvSpPr/>
          <p:nvPr/>
        </p:nvSpPr>
        <p:spPr>
          <a:xfrm>
            <a:off x="8750580" y="5753100"/>
            <a:ext cx="1029827" cy="98170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5">
            <a:extLst>
              <a:ext uri="{FF2B5EF4-FFF2-40B4-BE49-F238E27FC236}">
                <a16:creationId xmlns:a16="http://schemas.microsoft.com/office/drawing/2014/main" id="{6D25E9A9-2F4E-5760-2163-F4B0E5F1385A}"/>
              </a:ext>
            </a:extLst>
          </p:cNvPr>
          <p:cNvSpPr txBox="1"/>
          <p:nvPr/>
        </p:nvSpPr>
        <p:spPr>
          <a:xfrm>
            <a:off x="1143000" y="9398000"/>
            <a:ext cx="7747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sz="1200" b="0" i="0" u="none" strike="noStrike" dirty="0">
                <a:solidFill>
                  <a:srgbClr val="000000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[ 4</a:t>
            </a:r>
            <a:r>
              <a:rPr lang="ko-KR" altLang="en-US" sz="1200" b="0" i="0" u="none" strike="noStrike" dirty="0">
                <a:solidFill>
                  <a:srgbClr val="000000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조 </a:t>
            </a:r>
            <a:r>
              <a:rPr lang="en-US" altLang="ko-KR" sz="1200" b="0" i="0" u="none" strike="noStrike" dirty="0">
                <a:solidFill>
                  <a:srgbClr val="000000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]</a:t>
            </a:r>
            <a:endParaRPr lang="en-US" sz="1200" b="0" i="0" u="none" strike="noStrike" dirty="0">
              <a:solidFill>
                <a:srgbClr val="000000"/>
              </a:solidFill>
              <a:latin typeface="Gmarket Sans Medium" panose="020B0600000101010101" charset="-127"/>
              <a:ea typeface="Gmarket Sans Medium" panose="020B0600000101010101" charset="-127"/>
            </a:endParaRPr>
          </a:p>
        </p:txBody>
      </p:sp>
      <p:sp>
        <p:nvSpPr>
          <p:cNvPr id="5" name="TextBox 16">
            <a:extLst>
              <a:ext uri="{FF2B5EF4-FFF2-40B4-BE49-F238E27FC236}">
                <a16:creationId xmlns:a16="http://schemas.microsoft.com/office/drawing/2014/main" id="{BD6121B2-37CB-4B88-B62E-65E60513CF86}"/>
              </a:ext>
            </a:extLst>
          </p:cNvPr>
          <p:cNvSpPr txBox="1"/>
          <p:nvPr/>
        </p:nvSpPr>
        <p:spPr>
          <a:xfrm>
            <a:off x="1435100" y="1778000"/>
            <a:ext cx="20320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1600" b="0" i="0" u="none" strike="noStrike" spc="-100" dirty="0">
                <a:solidFill>
                  <a:srgbClr val="595959"/>
                </a:solidFill>
                <a:latin typeface="Gmarket Sans Medium"/>
              </a:rPr>
              <a:t>l   </a:t>
            </a:r>
            <a:r>
              <a:rPr lang="en-US" sz="1600" spc="-100" dirty="0">
                <a:solidFill>
                  <a:srgbClr val="595959"/>
                </a:solidFill>
                <a:latin typeface="Gmarket Sans Medium"/>
              </a:rPr>
              <a:t>Chapter</a:t>
            </a:r>
            <a:r>
              <a:rPr lang="ko-KR" altLang="en-US" sz="1600" spc="-10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en-US" altLang="ko-KR" sz="1600" spc="-100" dirty="0">
                <a:solidFill>
                  <a:srgbClr val="595959"/>
                </a:solidFill>
                <a:latin typeface="Gmarket Sans Medium"/>
              </a:rPr>
              <a:t>5</a:t>
            </a:r>
            <a:r>
              <a:rPr lang="en-US" altLang="ko-KR" sz="1600" b="0" i="0" u="none" strike="noStrike" spc="-100" dirty="0">
                <a:solidFill>
                  <a:srgbClr val="595959"/>
                </a:solidFill>
                <a:latin typeface="Gmarket Sans Medium"/>
              </a:rPr>
              <a:t>  </a:t>
            </a:r>
            <a:r>
              <a:rPr lang="en-US" sz="1600" b="0" i="0" u="none" strike="noStrike" spc="-100" dirty="0">
                <a:solidFill>
                  <a:srgbClr val="595959"/>
                </a:solidFill>
                <a:latin typeface="Gmarket Sans Medium"/>
              </a:rPr>
              <a:t>l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3D53705-CF5E-8B6C-BF17-A503DACF2188}"/>
              </a:ext>
            </a:extLst>
          </p:cNvPr>
          <p:cNvSpPr txBox="1"/>
          <p:nvPr/>
        </p:nvSpPr>
        <p:spPr>
          <a:xfrm>
            <a:off x="1435100" y="2362200"/>
            <a:ext cx="15354300" cy="1028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5800" b="1" i="0" u="none" strike="noStrike" spc="-200" dirty="0">
                <a:solidFill>
                  <a:srgbClr val="000000"/>
                </a:solidFill>
                <a:ea typeface="Gmarket Sans Medium"/>
              </a:rPr>
              <a:t>데이터 </a:t>
            </a:r>
            <a:r>
              <a:rPr lang="ko-KR" altLang="en-US" sz="5800" b="1" i="0" u="none" strike="noStrike" spc="-200" dirty="0">
                <a:solidFill>
                  <a:srgbClr val="9E9E9E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시각화</a:t>
            </a:r>
            <a:r>
              <a:rPr lang="en-US" altLang="ko-KR" sz="5800" b="1" i="0" u="none" strike="noStrike" spc="-200" dirty="0">
                <a:solidFill>
                  <a:srgbClr val="9E9E9E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(</a:t>
            </a:r>
            <a:r>
              <a:rPr lang="ko-KR" altLang="en-US" sz="5800" b="1" i="0" u="none" strike="noStrike" spc="-200" dirty="0">
                <a:solidFill>
                  <a:srgbClr val="9E9E9E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지도</a:t>
            </a:r>
            <a:r>
              <a:rPr lang="en-US" altLang="ko-KR" sz="5800" b="1" i="0" u="none" strike="noStrike" spc="-200" dirty="0">
                <a:solidFill>
                  <a:srgbClr val="9E9E9E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)</a:t>
            </a:r>
            <a:endParaRPr lang="ko-KR" sz="5800" b="1" i="0" u="none" strike="noStrike" spc="-200" dirty="0">
              <a:solidFill>
                <a:srgbClr val="9E9E9E"/>
              </a:solidFill>
              <a:ea typeface="Gmarket Sans Medium"/>
            </a:endParaRPr>
          </a:p>
        </p:txBody>
      </p:sp>
    </p:spTree>
    <p:extLst>
      <p:ext uri="{BB962C8B-B14F-4D97-AF65-F5344CB8AC3E}">
        <p14:creationId xmlns:p14="http://schemas.microsoft.com/office/powerpoint/2010/main" val="33742605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A3EAEE-A98B-23FA-6F1B-A949D3C13E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1901C796-403B-2199-EF9C-71E8E2D68C1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96900" y="863600"/>
            <a:ext cx="17106900" cy="90170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24374BB0-5C42-DC70-973E-9FF26BAE8D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32100" y="9321800"/>
            <a:ext cx="1676400" cy="3810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F56ADF20-77E3-F7EE-6076-C8FF87A682F0}"/>
              </a:ext>
            </a:extLst>
          </p:cNvPr>
          <p:cNvSpPr txBox="1"/>
          <p:nvPr/>
        </p:nvSpPr>
        <p:spPr>
          <a:xfrm>
            <a:off x="15608300" y="9398000"/>
            <a:ext cx="15240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sz="1200" b="0" i="0" u="none" strike="noStrike" dirty="0">
                <a:solidFill>
                  <a:srgbClr val="000000"/>
                </a:solidFill>
                <a:latin typeface="Gmarket Sans Medium"/>
              </a:rPr>
              <a:t>1</a:t>
            </a:r>
            <a:r>
              <a:rPr lang="en-US" sz="1200" dirty="0">
                <a:solidFill>
                  <a:srgbClr val="000000"/>
                </a:solidFill>
                <a:latin typeface="Gmarket Sans Medium"/>
              </a:rPr>
              <a:t>1</a:t>
            </a:r>
            <a:r>
              <a:rPr lang="en-US" sz="1200" b="0" i="0" u="none" strike="noStrike" dirty="0">
                <a:solidFill>
                  <a:srgbClr val="000000"/>
                </a:solidFill>
                <a:latin typeface="Gmarket Sans Medium"/>
              </a:rPr>
              <a:t>  /  1</a:t>
            </a:r>
            <a:r>
              <a:rPr lang="en-US" sz="1200" dirty="0">
                <a:solidFill>
                  <a:srgbClr val="000000"/>
                </a:solidFill>
                <a:latin typeface="Gmarket Sans Medium"/>
              </a:rPr>
              <a:t>2</a:t>
            </a:r>
            <a:endParaRPr lang="en-US" sz="1200" b="0" i="0" u="none" strike="noStrike" dirty="0">
              <a:solidFill>
                <a:srgbClr val="000000"/>
              </a:solidFill>
              <a:latin typeface="Gmarket Sans Medium"/>
            </a:endParaRP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5F300552-8A4F-6553-3022-A161C0CFC8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6800" y="9321800"/>
            <a:ext cx="914400" cy="3810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568E421E-C672-0C6A-A390-3CC1FB1909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5588000" y="5016500"/>
            <a:ext cx="8026400" cy="127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A03B1F2E-F07F-70E4-EDC8-3F1A8D0DCEC0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95300" y="533400"/>
            <a:ext cx="17297400" cy="520700"/>
          </a:xfrm>
          <a:prstGeom prst="rect">
            <a:avLst/>
          </a:prstGeom>
          <a:effectLst>
            <a:outerShdw dist="24179" dir="5400000">
              <a:srgbClr val="9E9E9E">
                <a:alpha val="100000"/>
              </a:srgbClr>
            </a:outerShdw>
          </a:effec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FC175784-9581-860D-DB88-FF35084C0EA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57300" y="635000"/>
            <a:ext cx="292100" cy="292100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BABBE55A-F39A-4220-4E1A-7C64BA217751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346200" y="-571500"/>
            <a:ext cx="114300" cy="1435100"/>
          </a:xfrm>
          <a:prstGeom prst="rect">
            <a:avLst/>
          </a:prstGeo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id="{6FED6367-EC6F-8FBD-B4A9-4F379634FA0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789400" y="635000"/>
            <a:ext cx="292100" cy="292100"/>
          </a:xfrm>
          <a:prstGeom prst="rect">
            <a:avLst/>
          </a:prstGeom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id="{2B39B38F-2E09-448D-CB4E-081308B8F27C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6865600" y="-571500"/>
            <a:ext cx="114300" cy="1435100"/>
          </a:xfrm>
          <a:prstGeom prst="rect">
            <a:avLst/>
          </a:prstGeom>
        </p:spPr>
      </p:pic>
      <p:sp>
        <p:nvSpPr>
          <p:cNvPr id="14" name="TextBox 14">
            <a:extLst>
              <a:ext uri="{FF2B5EF4-FFF2-40B4-BE49-F238E27FC236}">
                <a16:creationId xmlns:a16="http://schemas.microsoft.com/office/drawing/2014/main" id="{FA8B23B0-CA04-8C22-1254-C4F4445F9A7A}"/>
              </a:ext>
            </a:extLst>
          </p:cNvPr>
          <p:cNvSpPr txBox="1"/>
          <p:nvPr/>
        </p:nvSpPr>
        <p:spPr>
          <a:xfrm>
            <a:off x="1435100" y="7442200"/>
            <a:ext cx="7391400" cy="520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132800"/>
              </a:lnSpc>
            </a:pPr>
            <a:r>
              <a:rPr lang="en-US" altLang="ko-KR" sz="2000" b="0" i="0" dirty="0">
                <a:solidFill>
                  <a:srgbClr val="2F2F2F"/>
                </a:solidFill>
                <a:latin typeface="Gmarket Sans Medium" panose="020B0600000101010101" charset="-127"/>
                <a:ea typeface="Gmarket Sans Medium" panose="020B0600000101010101" charset="-127"/>
                <a:hlinkClick r:id="rId10"/>
              </a:rPr>
              <a:t>https://scksh.github.io/project-4/</a:t>
            </a:r>
            <a:endParaRPr lang="en-US" sz="2000" b="0" i="0" u="none" strike="noStrike" dirty="0">
              <a:solidFill>
                <a:srgbClr val="000000"/>
              </a:solidFill>
              <a:latin typeface="Gmarket Sans Medium" panose="020B0600000101010101" charset="-127"/>
              <a:ea typeface="Gmarket Sans Medium" panose="020B0600000101010101" charset="-127"/>
            </a:endParaRPr>
          </a:p>
        </p:txBody>
      </p:sp>
      <p:pic>
        <p:nvPicPr>
          <p:cNvPr id="1026" name="Picture 2" descr="AI와 드론의 콜라보, '자율비행드론' 탄생할까? &lt; 기술 &lt; 기사본문 - AI타임스">
            <a:extLst>
              <a:ext uri="{FF2B5EF4-FFF2-40B4-BE49-F238E27FC236}">
                <a16:creationId xmlns:a16="http://schemas.microsoft.com/office/drawing/2014/main" id="{EBA2F89D-2F4A-4226-B86E-48B25093F494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6602" y="4418859"/>
            <a:ext cx="8070850" cy="4610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5">
            <a:extLst>
              <a:ext uri="{FF2B5EF4-FFF2-40B4-BE49-F238E27FC236}">
                <a16:creationId xmlns:a16="http://schemas.microsoft.com/office/drawing/2014/main" id="{DBC93313-5FFF-BE73-0D62-36F1A677D4F8}"/>
              </a:ext>
            </a:extLst>
          </p:cNvPr>
          <p:cNvSpPr txBox="1"/>
          <p:nvPr/>
        </p:nvSpPr>
        <p:spPr>
          <a:xfrm>
            <a:off x="9753600" y="1326202"/>
            <a:ext cx="73787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altLang="ko-KR" sz="2400" b="0" i="0" u="none" strike="noStrike" spc="-100" dirty="0">
                <a:solidFill>
                  <a:srgbClr val="000000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# </a:t>
            </a:r>
            <a:r>
              <a:rPr lang="ko-KR" altLang="en-US" sz="2400" b="0" i="0" u="none" strike="noStrike" spc="-100" dirty="0">
                <a:solidFill>
                  <a:srgbClr val="000000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발전방향</a:t>
            </a:r>
            <a:r>
              <a:rPr lang="en-US" altLang="ko-KR" sz="2400" spc="-100" dirty="0">
                <a:solidFill>
                  <a:srgbClr val="000000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 (</a:t>
            </a:r>
            <a:r>
              <a:rPr lang="ko-KR" altLang="en-US" sz="2400" spc="-100" dirty="0">
                <a:solidFill>
                  <a:srgbClr val="000000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개선사항</a:t>
            </a:r>
            <a:r>
              <a:rPr lang="en-US" altLang="ko-KR" sz="2400" spc="-100" dirty="0">
                <a:solidFill>
                  <a:srgbClr val="000000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)</a:t>
            </a:r>
            <a:endParaRPr lang="en-US" sz="2400" b="0" i="0" u="none" strike="noStrike" spc="-100" dirty="0">
              <a:solidFill>
                <a:srgbClr val="000000"/>
              </a:solidFill>
              <a:latin typeface="Gmarket Sans Medium" panose="020B0600000101010101" charset="-127"/>
              <a:ea typeface="Gmarket Sans Medium" panose="020B0600000101010101" charset="-127"/>
            </a:endParaRPr>
          </a:p>
        </p:txBody>
      </p:sp>
      <p:sp>
        <p:nvSpPr>
          <p:cNvPr id="21" name="TextBox 14">
            <a:extLst>
              <a:ext uri="{FF2B5EF4-FFF2-40B4-BE49-F238E27FC236}">
                <a16:creationId xmlns:a16="http://schemas.microsoft.com/office/drawing/2014/main" id="{36D8B7AD-FF7E-7BC4-28FC-3746D6927B7F}"/>
              </a:ext>
            </a:extLst>
          </p:cNvPr>
          <p:cNvSpPr txBox="1"/>
          <p:nvPr/>
        </p:nvSpPr>
        <p:spPr>
          <a:xfrm>
            <a:off x="9959975" y="1898443"/>
            <a:ext cx="7391400" cy="2540414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132800"/>
              </a:lnSpc>
            </a:pPr>
            <a:r>
              <a:rPr lang="en-US" altLang="ko-KR" sz="2000" b="0" i="0" dirty="0">
                <a:solidFill>
                  <a:srgbClr val="2F2F2F"/>
                </a:solidFill>
                <a:effectLst/>
                <a:latin typeface="Gmarket Sans Medium" panose="020B0600000101010101" charset="-127"/>
                <a:ea typeface="Gmarket Sans Medium" panose="020B0600000101010101" charset="-127"/>
              </a:rPr>
              <a:t>1. </a:t>
            </a:r>
            <a:r>
              <a:rPr lang="ko-KR" altLang="en-US" sz="2000" b="0" i="0" dirty="0">
                <a:solidFill>
                  <a:srgbClr val="2F2F2F"/>
                </a:solidFill>
                <a:effectLst/>
                <a:latin typeface="Gmarket Sans Medium" panose="020B0600000101010101" charset="-127"/>
                <a:ea typeface="Gmarket Sans Medium" panose="020B0600000101010101" charset="-127"/>
              </a:rPr>
              <a:t>실제</a:t>
            </a:r>
            <a:r>
              <a:rPr lang="en-US" altLang="ko-KR" sz="2000" b="0" i="0" dirty="0">
                <a:solidFill>
                  <a:srgbClr val="2F2F2F"/>
                </a:solidFill>
                <a:effectLst/>
                <a:latin typeface="Gmarket Sans Medium" panose="020B0600000101010101" charset="-127"/>
                <a:ea typeface="Gmarket Sans Medium" panose="020B0600000101010101" charset="-127"/>
              </a:rPr>
              <a:t> </a:t>
            </a:r>
            <a:r>
              <a:rPr lang="ko-KR" altLang="en-US" sz="2000" b="0" i="0" dirty="0">
                <a:solidFill>
                  <a:srgbClr val="2F2F2F"/>
                </a:solidFill>
                <a:effectLst/>
                <a:latin typeface="Gmarket Sans Medium" panose="020B0600000101010101" charset="-127"/>
                <a:ea typeface="Gmarket Sans Medium" panose="020B0600000101010101" charset="-127"/>
              </a:rPr>
              <a:t>사용자</a:t>
            </a:r>
            <a:r>
              <a:rPr lang="en-US" altLang="ko-KR" sz="2000" b="0" i="0" dirty="0">
                <a:solidFill>
                  <a:srgbClr val="2F2F2F"/>
                </a:solidFill>
                <a:effectLst/>
                <a:latin typeface="Gmarket Sans Medium" panose="020B0600000101010101" charset="-127"/>
                <a:ea typeface="Gmarket Sans Medium" panose="020B0600000101010101" charset="-127"/>
              </a:rPr>
              <a:t> </a:t>
            </a:r>
            <a:r>
              <a:rPr lang="ko-KR" altLang="en-US" sz="2000" b="0" i="0" dirty="0">
                <a:solidFill>
                  <a:srgbClr val="2F2F2F"/>
                </a:solidFill>
                <a:effectLst/>
                <a:latin typeface="Gmarket Sans Medium" panose="020B0600000101010101" charset="-127"/>
                <a:ea typeface="Gmarket Sans Medium" panose="020B0600000101010101" charset="-127"/>
              </a:rPr>
              <a:t>데이터</a:t>
            </a:r>
            <a:r>
              <a:rPr lang="en-US" altLang="ko-KR" sz="2000" b="0" i="0" dirty="0">
                <a:solidFill>
                  <a:srgbClr val="2F2F2F"/>
                </a:solidFill>
                <a:effectLst/>
                <a:latin typeface="Gmarket Sans Medium" panose="020B0600000101010101" charset="-127"/>
                <a:ea typeface="Gmarket Sans Medium" panose="020B0600000101010101" charset="-127"/>
              </a:rPr>
              <a:t> </a:t>
            </a:r>
            <a:r>
              <a:rPr lang="ko-KR" altLang="en-US" sz="2000" b="0" i="0" dirty="0">
                <a:solidFill>
                  <a:srgbClr val="2F2F2F"/>
                </a:solidFill>
                <a:effectLst/>
                <a:latin typeface="Gmarket Sans Medium" panose="020B0600000101010101" charset="-127"/>
                <a:ea typeface="Gmarket Sans Medium" panose="020B0600000101010101" charset="-127"/>
              </a:rPr>
              <a:t>수집</a:t>
            </a:r>
            <a:endParaRPr lang="en-US" altLang="ko-KR" sz="2000" b="0" i="0" dirty="0">
              <a:solidFill>
                <a:srgbClr val="2F2F2F"/>
              </a:solidFill>
              <a:effectLst/>
              <a:latin typeface="Gmarket Sans Medium" panose="020B0600000101010101" charset="-127"/>
              <a:ea typeface="Gmarket Sans Medium" panose="020B0600000101010101" charset="-127"/>
            </a:endParaRPr>
          </a:p>
          <a:p>
            <a:pPr lvl="0" algn="l">
              <a:lnSpc>
                <a:spcPct val="124499"/>
              </a:lnSpc>
            </a:pPr>
            <a:r>
              <a:rPr lang="en-US" altLang="ko-KR" sz="2000" b="0" i="0" dirty="0">
                <a:solidFill>
                  <a:srgbClr val="2F2F2F"/>
                </a:solidFill>
                <a:effectLst/>
                <a:latin typeface="Gmarket Sans Medium" panose="020B0600000101010101" charset="-127"/>
                <a:ea typeface="Gmarket Sans Medium" panose="020B0600000101010101" charset="-127"/>
              </a:rPr>
              <a:t>   - </a:t>
            </a:r>
            <a:r>
              <a:rPr lang="ko-KR" altLang="en-US" sz="2000" dirty="0">
                <a:solidFill>
                  <a:srgbClr val="000000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기상 데이터 수집 기간 확대</a:t>
            </a:r>
            <a:r>
              <a:rPr lang="en-US" altLang="ko-KR" sz="2000" dirty="0">
                <a:solidFill>
                  <a:srgbClr val="000000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(‘24</a:t>
            </a:r>
            <a:r>
              <a:rPr lang="ko-KR" altLang="en-US" sz="2000" dirty="0">
                <a:solidFill>
                  <a:srgbClr val="000000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년 이전</a:t>
            </a:r>
            <a:r>
              <a:rPr lang="en-US" altLang="ko-KR" sz="2000" dirty="0">
                <a:solidFill>
                  <a:srgbClr val="000000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)</a:t>
            </a:r>
            <a:r>
              <a:rPr lang="ko-KR" altLang="en-US" sz="2000" dirty="0">
                <a:solidFill>
                  <a:srgbClr val="000000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 및 추후</a:t>
            </a:r>
            <a:r>
              <a:rPr lang="en-US" altLang="ko-KR" sz="2000" dirty="0">
                <a:solidFill>
                  <a:srgbClr val="000000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 </a:t>
            </a:r>
            <a:r>
              <a:rPr lang="ko-KR" altLang="en-US" sz="2000" dirty="0">
                <a:solidFill>
                  <a:srgbClr val="000000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수집된</a:t>
            </a:r>
            <a:r>
              <a:rPr lang="en-US" altLang="ko-KR" sz="2000" dirty="0">
                <a:solidFill>
                  <a:srgbClr val="000000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 </a:t>
            </a:r>
          </a:p>
          <a:p>
            <a:pPr lvl="0" algn="l">
              <a:lnSpc>
                <a:spcPct val="124499"/>
              </a:lnSpc>
            </a:pPr>
            <a:r>
              <a:rPr lang="en-US" altLang="ko-KR" sz="2000" dirty="0">
                <a:solidFill>
                  <a:srgbClr val="000000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      </a:t>
            </a:r>
            <a:r>
              <a:rPr lang="ko-KR" altLang="en-US" sz="2000" dirty="0">
                <a:solidFill>
                  <a:srgbClr val="000000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사용자 데이터를 통해 지표 최신화</a:t>
            </a:r>
            <a:endParaRPr lang="en-US" altLang="ko-KR" sz="2000" dirty="0">
              <a:solidFill>
                <a:srgbClr val="000000"/>
              </a:solidFill>
              <a:latin typeface="Gmarket Sans Medium" panose="020B0600000101010101" charset="-127"/>
              <a:ea typeface="Gmarket Sans Medium" panose="020B0600000101010101" charset="-127"/>
            </a:endParaRPr>
          </a:p>
          <a:p>
            <a:pPr lvl="0" algn="l">
              <a:lnSpc>
                <a:spcPct val="124499"/>
              </a:lnSpc>
            </a:pPr>
            <a:r>
              <a:rPr lang="en-US" altLang="ko-KR" sz="2000" dirty="0">
                <a:solidFill>
                  <a:srgbClr val="000000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      (ex. </a:t>
            </a:r>
            <a:r>
              <a:rPr lang="ko-KR" altLang="en-US" sz="2000" dirty="0">
                <a:solidFill>
                  <a:srgbClr val="000000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추천지표 등</a:t>
            </a:r>
            <a:r>
              <a:rPr lang="en-US" altLang="ko-KR" sz="2000" dirty="0">
                <a:solidFill>
                  <a:srgbClr val="000000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)</a:t>
            </a:r>
            <a:r>
              <a:rPr lang="ko-KR" altLang="en-US" sz="2000" dirty="0">
                <a:solidFill>
                  <a:srgbClr val="000000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 </a:t>
            </a:r>
            <a:endParaRPr lang="en-US" sz="2000" u="none" strike="noStrike" dirty="0">
              <a:solidFill>
                <a:srgbClr val="2F2F2F"/>
              </a:solidFill>
              <a:latin typeface="Gmarket Sans Medium" panose="020B0600000101010101" charset="-127"/>
              <a:ea typeface="Gmarket Sans Medium" panose="020B0600000101010101" charset="-127"/>
            </a:endParaRPr>
          </a:p>
          <a:p>
            <a:pPr>
              <a:lnSpc>
                <a:spcPct val="132800"/>
              </a:lnSpc>
            </a:pPr>
            <a:r>
              <a:rPr lang="en-US" sz="2000" b="0" i="0" dirty="0">
                <a:solidFill>
                  <a:srgbClr val="2F2F2F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2. </a:t>
            </a:r>
            <a:r>
              <a:rPr lang="ko-KR" altLang="en-US" sz="2000" b="0" i="0" u="none" strike="noStrike" dirty="0">
                <a:solidFill>
                  <a:srgbClr val="000000"/>
                </a:solidFill>
                <a:effectLst/>
                <a:latin typeface="Gmarket Sans Medium" panose="020B0600000101010101" charset="-127"/>
                <a:ea typeface="Gmarket Sans Medium" panose="020B0600000101010101" charset="-127"/>
              </a:rPr>
              <a:t>실시간 기상데이터를 활용</a:t>
            </a:r>
            <a:endParaRPr lang="en-US" altLang="ko-KR" sz="2000" b="0" i="0" u="none" strike="noStrike" dirty="0">
              <a:solidFill>
                <a:srgbClr val="000000"/>
              </a:solidFill>
              <a:effectLst/>
              <a:latin typeface="Gmarket Sans Medium" panose="020B0600000101010101" charset="-127"/>
              <a:ea typeface="Gmarket Sans Medium" panose="020B0600000101010101" charset="-127"/>
            </a:endParaRPr>
          </a:p>
          <a:p>
            <a:pPr>
              <a:lnSpc>
                <a:spcPct val="132800"/>
              </a:lnSpc>
            </a:pPr>
            <a:r>
              <a:rPr lang="en-US" sz="2000" dirty="0">
                <a:solidFill>
                  <a:srgbClr val="000000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   - </a:t>
            </a:r>
            <a:r>
              <a:rPr lang="ko-KR" altLang="en-US" sz="2000" b="0" i="0" u="none" strike="noStrike" dirty="0">
                <a:solidFill>
                  <a:srgbClr val="000000"/>
                </a:solidFill>
                <a:effectLst/>
                <a:latin typeface="Gmarket Sans Medium" panose="020B0600000101010101" charset="-127"/>
                <a:ea typeface="Gmarket Sans Medium" panose="020B0600000101010101" charset="-127"/>
              </a:rPr>
              <a:t>시간별 데이터 분석 결과 제공</a:t>
            </a:r>
            <a:endParaRPr lang="en-US" sz="2000" u="none" strike="noStrike" dirty="0">
              <a:solidFill>
                <a:srgbClr val="2F2F2F"/>
              </a:solidFill>
              <a:latin typeface="Gmarket Sans Medium" panose="020B0600000101010101" charset="-127"/>
              <a:ea typeface="Gmarket Sans Medium" panose="020B0600000101010101" charset="-127"/>
            </a:endParaRPr>
          </a:p>
        </p:txBody>
      </p:sp>
      <p:sp>
        <p:nvSpPr>
          <p:cNvPr id="8" name="TextBox 5">
            <a:extLst>
              <a:ext uri="{FF2B5EF4-FFF2-40B4-BE49-F238E27FC236}">
                <a16:creationId xmlns:a16="http://schemas.microsoft.com/office/drawing/2014/main" id="{E3B0BCBA-EA99-5477-1676-08E28853BE84}"/>
              </a:ext>
            </a:extLst>
          </p:cNvPr>
          <p:cNvSpPr txBox="1"/>
          <p:nvPr/>
        </p:nvSpPr>
        <p:spPr>
          <a:xfrm>
            <a:off x="1143000" y="9398000"/>
            <a:ext cx="7747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sz="1200" b="0" i="0" u="none" strike="noStrike" dirty="0">
                <a:solidFill>
                  <a:srgbClr val="000000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[ 4</a:t>
            </a:r>
            <a:r>
              <a:rPr lang="ko-KR" altLang="en-US" sz="1200" b="0" i="0" u="none" strike="noStrike" dirty="0">
                <a:solidFill>
                  <a:srgbClr val="000000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조 </a:t>
            </a:r>
            <a:r>
              <a:rPr lang="en-US" altLang="ko-KR" sz="1200" b="0" i="0" u="none" strike="noStrike" dirty="0">
                <a:solidFill>
                  <a:srgbClr val="000000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]</a:t>
            </a:r>
            <a:endParaRPr lang="en-US" sz="1200" b="0" i="0" u="none" strike="noStrike" dirty="0">
              <a:solidFill>
                <a:srgbClr val="000000"/>
              </a:solidFill>
              <a:latin typeface="Gmarket Sans Medium" panose="020B0600000101010101" charset="-127"/>
              <a:ea typeface="Gmarket Sans Medium" panose="020B0600000101010101" charset="-127"/>
            </a:endParaRPr>
          </a:p>
        </p:txBody>
      </p:sp>
      <p:sp>
        <p:nvSpPr>
          <p:cNvPr id="22" name="TextBox 16">
            <a:extLst>
              <a:ext uri="{FF2B5EF4-FFF2-40B4-BE49-F238E27FC236}">
                <a16:creationId xmlns:a16="http://schemas.microsoft.com/office/drawing/2014/main" id="{089800BD-4AB0-C10F-E438-A837E65C2908}"/>
              </a:ext>
            </a:extLst>
          </p:cNvPr>
          <p:cNvSpPr txBox="1"/>
          <p:nvPr/>
        </p:nvSpPr>
        <p:spPr>
          <a:xfrm>
            <a:off x="1435100" y="1778000"/>
            <a:ext cx="20320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1600" b="0" i="0" u="none" strike="noStrike" spc="-100" dirty="0">
                <a:solidFill>
                  <a:srgbClr val="595959"/>
                </a:solidFill>
                <a:latin typeface="Gmarket Sans Medium"/>
              </a:rPr>
              <a:t>l   </a:t>
            </a:r>
            <a:r>
              <a:rPr lang="en-US" sz="1600" spc="-100" dirty="0">
                <a:solidFill>
                  <a:srgbClr val="595959"/>
                </a:solidFill>
                <a:latin typeface="Gmarket Sans Medium"/>
              </a:rPr>
              <a:t>Chapter</a:t>
            </a:r>
            <a:r>
              <a:rPr lang="ko-KR" altLang="en-US" sz="1600" spc="-10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en-US" altLang="ko-KR" sz="1600" spc="-100" dirty="0">
                <a:solidFill>
                  <a:srgbClr val="595959"/>
                </a:solidFill>
                <a:latin typeface="Gmarket Sans Medium"/>
              </a:rPr>
              <a:t>6</a:t>
            </a:r>
            <a:r>
              <a:rPr lang="en-US" altLang="ko-KR" sz="1600" b="0" i="0" u="none" strike="noStrike" spc="-100" dirty="0">
                <a:solidFill>
                  <a:srgbClr val="595959"/>
                </a:solidFill>
                <a:latin typeface="Gmarket Sans Medium"/>
              </a:rPr>
              <a:t>  </a:t>
            </a:r>
            <a:r>
              <a:rPr lang="en-US" sz="1600" b="0" i="0" u="none" strike="noStrike" spc="-100" dirty="0">
                <a:solidFill>
                  <a:srgbClr val="595959"/>
                </a:solidFill>
                <a:latin typeface="Gmarket Sans Medium"/>
              </a:rPr>
              <a:t>l</a:t>
            </a:r>
          </a:p>
        </p:txBody>
      </p:sp>
      <p:sp>
        <p:nvSpPr>
          <p:cNvPr id="23" name="TextBox 17">
            <a:extLst>
              <a:ext uri="{FF2B5EF4-FFF2-40B4-BE49-F238E27FC236}">
                <a16:creationId xmlns:a16="http://schemas.microsoft.com/office/drawing/2014/main" id="{D1115DDC-5F52-2DD1-7494-BE4D2DCADD66}"/>
              </a:ext>
            </a:extLst>
          </p:cNvPr>
          <p:cNvSpPr txBox="1"/>
          <p:nvPr/>
        </p:nvSpPr>
        <p:spPr>
          <a:xfrm>
            <a:off x="1435100" y="2362200"/>
            <a:ext cx="7797800" cy="1028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5800" b="1" i="0" u="none" strike="noStrike" spc="-200" dirty="0">
                <a:solidFill>
                  <a:srgbClr val="000000"/>
                </a:solidFill>
                <a:ea typeface="Gmarket Sans Medium"/>
              </a:rPr>
              <a:t>프로젝트 </a:t>
            </a:r>
            <a:r>
              <a:rPr lang="ko-KR" altLang="en-US" sz="5800" b="1" i="0" u="none" strike="noStrike" spc="-200" dirty="0">
                <a:solidFill>
                  <a:srgbClr val="9E9E9E"/>
                </a:solidFill>
                <a:ea typeface="Gmarket Sans Medium"/>
              </a:rPr>
              <a:t>결론</a:t>
            </a:r>
            <a:endParaRPr lang="ko-KR" sz="5800" b="1" i="0" u="none" strike="noStrike" spc="-200" dirty="0">
              <a:solidFill>
                <a:srgbClr val="9E9E9E"/>
              </a:solidFill>
              <a:ea typeface="Gmarket Sans Medium"/>
            </a:endParaRPr>
          </a:p>
        </p:txBody>
      </p:sp>
      <p:sp>
        <p:nvSpPr>
          <p:cNvPr id="25" name="TextBox 15">
            <a:extLst>
              <a:ext uri="{FF2B5EF4-FFF2-40B4-BE49-F238E27FC236}">
                <a16:creationId xmlns:a16="http://schemas.microsoft.com/office/drawing/2014/main" id="{C780C12D-EBD3-9E17-8F31-0DA4C69A48DD}"/>
              </a:ext>
            </a:extLst>
          </p:cNvPr>
          <p:cNvSpPr txBox="1"/>
          <p:nvPr/>
        </p:nvSpPr>
        <p:spPr>
          <a:xfrm>
            <a:off x="1435100" y="3543300"/>
            <a:ext cx="73787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altLang="en-US" sz="2400" spc="-100" dirty="0">
                <a:solidFill>
                  <a:srgbClr val="000000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월별 </a:t>
            </a:r>
            <a:r>
              <a:rPr lang="ko-KR" altLang="en-US" sz="2400" b="0" i="0" u="none" strike="noStrike" spc="-100" dirty="0" err="1">
                <a:solidFill>
                  <a:srgbClr val="000000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드론</a:t>
            </a:r>
            <a:r>
              <a:rPr lang="ko-KR" altLang="en-US" sz="2400" b="0" i="0" u="none" strike="noStrike" spc="-100" dirty="0">
                <a:solidFill>
                  <a:srgbClr val="000000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 비행하기 가장 좋은 지역은</a:t>
            </a:r>
            <a:r>
              <a:rPr lang="en-US" altLang="ko-KR" sz="2400" b="0" i="0" u="none" strike="noStrike" spc="-100" dirty="0">
                <a:solidFill>
                  <a:srgbClr val="000000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?</a:t>
            </a:r>
            <a:endParaRPr lang="en-US" sz="2400" b="0" i="0" u="none" strike="noStrike" spc="-100" dirty="0">
              <a:solidFill>
                <a:srgbClr val="000000"/>
              </a:solidFill>
              <a:latin typeface="Gmarket Sans Medium" panose="020B0600000101010101" charset="-127"/>
              <a:ea typeface="Gmarket Sans Medium" panose="020B0600000101010101" charset="-127"/>
            </a:endParaRPr>
          </a:p>
        </p:txBody>
      </p:sp>
      <p:graphicFrame>
        <p:nvGraphicFramePr>
          <p:cNvPr id="26" name="개체 25">
            <a:extLst>
              <a:ext uri="{FF2B5EF4-FFF2-40B4-BE49-F238E27FC236}">
                <a16:creationId xmlns:a16="http://schemas.microsoft.com/office/drawing/2014/main" id="{0A25B648-E7FE-A6AA-0048-3BB99F884E7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21541702"/>
              </p:ext>
            </p:extLst>
          </p:nvPr>
        </p:nvGraphicFramePr>
        <p:xfrm>
          <a:off x="1403338" y="4438115"/>
          <a:ext cx="7864388" cy="284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12" imgW="5610225" imgH="2028825" progId="Excel.Sheet.12">
                  <p:embed/>
                </p:oleObj>
              </mc:Choice>
              <mc:Fallback>
                <p:oleObj name="Worksheet" r:id="rId12" imgW="5610225" imgH="2028825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1403338" y="4438115"/>
                        <a:ext cx="7864388" cy="284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688663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D27AF7-5E6C-228C-07BF-77E95B1686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86A48524-172E-43BF-FD3F-A55DFC0FF411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96900" y="863600"/>
            <a:ext cx="17106900" cy="90170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F25C5C2A-0255-B3CF-C6B6-6ED67172FA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32100" y="9321800"/>
            <a:ext cx="1676400" cy="3810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A2EFBC91-4BB3-8C10-4321-B02C5C48A1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800" y="9321800"/>
            <a:ext cx="914400" cy="3810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0E4886DA-0F34-50FC-94DB-9114A91E3FB2}"/>
              </a:ext>
            </a:extLst>
          </p:cNvPr>
          <p:cNvSpPr txBox="1"/>
          <p:nvPr/>
        </p:nvSpPr>
        <p:spPr>
          <a:xfrm>
            <a:off x="1143000" y="9398000"/>
            <a:ext cx="7747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sz="1200" b="0" i="0" u="none" strike="noStrike" dirty="0">
                <a:solidFill>
                  <a:srgbClr val="000000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[ 4</a:t>
            </a:r>
            <a:r>
              <a:rPr lang="ko-KR" altLang="en-US" sz="1200" b="0" i="0" u="none" strike="noStrike" dirty="0">
                <a:solidFill>
                  <a:srgbClr val="000000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조 </a:t>
            </a:r>
            <a:r>
              <a:rPr lang="en-US" altLang="ko-KR" sz="1200" b="0" i="0" u="none" strike="noStrike" dirty="0">
                <a:solidFill>
                  <a:srgbClr val="000000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]</a:t>
            </a:r>
            <a:endParaRPr lang="en-US" sz="1200" b="0" i="0" u="none" strike="noStrike" dirty="0">
              <a:solidFill>
                <a:srgbClr val="000000"/>
              </a:solidFill>
              <a:latin typeface="Gmarket Sans Medium" panose="020B0600000101010101" charset="-127"/>
              <a:ea typeface="Gmarket Sans Medium" panose="020B0600000101010101" charset="-127"/>
            </a:endParaRP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B9A2C446-C03B-749C-A845-5DB97E0B5571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95300" y="533400"/>
            <a:ext cx="17297400" cy="520700"/>
          </a:xfrm>
          <a:prstGeom prst="rect">
            <a:avLst/>
          </a:prstGeom>
          <a:effectLst>
            <a:outerShdw dist="24179" dir="5400000">
              <a:srgbClr val="9E9E9E">
                <a:alpha val="100000"/>
              </a:srgbClr>
            </a:outerShdw>
          </a:effectLst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828B9E90-807D-5016-CD42-D05A32E223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7300" y="635000"/>
            <a:ext cx="292100" cy="2921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BB9A7EFC-5CBA-C1AE-AC48-16AB6CCB65AD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346200" y="-571500"/>
            <a:ext cx="114300" cy="14351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BBBA06AA-7A59-019C-2E1C-243217CFB4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789400" y="635000"/>
            <a:ext cx="292100" cy="2921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3CAF090E-FE73-D9D4-050D-263E7B060D33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6865600" y="-571500"/>
            <a:ext cx="114300" cy="1435100"/>
          </a:xfrm>
          <a:prstGeom prst="rect">
            <a:avLst/>
          </a:prstGeom>
        </p:spPr>
      </p:pic>
      <p:sp>
        <p:nvSpPr>
          <p:cNvPr id="28" name="TextBox 28">
            <a:extLst>
              <a:ext uri="{FF2B5EF4-FFF2-40B4-BE49-F238E27FC236}">
                <a16:creationId xmlns:a16="http://schemas.microsoft.com/office/drawing/2014/main" id="{EB60CE02-2946-68C6-2B97-128A509BE4AA}"/>
              </a:ext>
            </a:extLst>
          </p:cNvPr>
          <p:cNvSpPr txBox="1"/>
          <p:nvPr/>
        </p:nvSpPr>
        <p:spPr>
          <a:xfrm>
            <a:off x="15608300" y="9398000"/>
            <a:ext cx="15240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sz="1200" dirty="0">
                <a:solidFill>
                  <a:srgbClr val="000000"/>
                </a:solidFill>
                <a:latin typeface="Gmarket Sans Medium"/>
              </a:rPr>
              <a:t>12  /  12</a:t>
            </a:r>
            <a:endParaRPr lang="en-US" sz="1200" b="0" i="0" u="none" strike="noStrike" dirty="0">
              <a:solidFill>
                <a:srgbClr val="000000"/>
              </a:solidFill>
              <a:latin typeface="Gmarket Sans Medium"/>
            </a:endParaRPr>
          </a:p>
        </p:txBody>
      </p:sp>
      <p:pic>
        <p:nvPicPr>
          <p:cNvPr id="1032" name="Picture 8" descr="1,100+ Q&amp;A Section Stock Illustrations, Royalty-Free Vector Graphics &amp; Clip  Art - iStock | Q&amp;a panel, Panel discussion">
            <a:extLst>
              <a:ext uri="{FF2B5EF4-FFF2-40B4-BE49-F238E27FC236}">
                <a16:creationId xmlns:a16="http://schemas.microsoft.com/office/drawing/2014/main" id="{CFC7CE32-CF50-5267-9410-96091B5A7F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9350" y="2900363"/>
            <a:ext cx="5829300" cy="448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9255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153400" y="863600"/>
            <a:ext cx="9537700" cy="9017000"/>
          </a:xfrm>
          <a:prstGeom prst="rect">
            <a:avLst/>
          </a:prstGeom>
          <a:solidFill>
            <a:srgbClr val="F4F4F4"/>
          </a:solidFill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32100" y="9321800"/>
            <a:ext cx="1676400" cy="3810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5608300" y="9398000"/>
            <a:ext cx="15240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sz="1200" b="0" i="0" u="none" strike="noStrike">
                <a:solidFill>
                  <a:srgbClr val="000000"/>
                </a:solidFill>
                <a:latin typeface="Gmarket Sans Medium"/>
              </a:rPr>
              <a:t>[ 4 </a:t>
            </a:r>
            <a:r>
              <a:rPr lang="ko-KR" sz="1200" b="0" i="0" u="none" strike="noStrike">
                <a:solidFill>
                  <a:srgbClr val="000000"/>
                </a:solidFill>
                <a:ea typeface="Gmarket Sans Medium"/>
              </a:rPr>
              <a:t>조</a:t>
            </a:r>
            <a:r>
              <a:rPr lang="en-US" sz="1200" b="0" i="0" u="none" strike="noStrike">
                <a:solidFill>
                  <a:srgbClr val="000000"/>
                </a:solidFill>
                <a:latin typeface="Gmarket Sans Medium"/>
              </a:rPr>
              <a:t>]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064500" y="533400"/>
            <a:ext cx="9728200" cy="520700"/>
          </a:xfrm>
          <a:prstGeom prst="rect">
            <a:avLst/>
          </a:prstGeom>
          <a:solidFill>
            <a:srgbClr val="F4F4F4"/>
          </a:solidFill>
          <a:effectLst>
            <a:outerShdw dist="24179" dir="5400000">
              <a:srgbClr val="9E9E9E">
                <a:alpha val="100000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89400" y="635000"/>
            <a:ext cx="292100" cy="2921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6865600" y="-571500"/>
            <a:ext cx="114300" cy="14351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75700" y="635000"/>
            <a:ext cx="292100" cy="292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864600" y="-571500"/>
            <a:ext cx="114300" cy="14351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193800" y="3657600"/>
            <a:ext cx="5930900" cy="1130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6400" b="0" i="0" u="none" strike="noStrike" spc="-300" dirty="0">
                <a:solidFill>
                  <a:srgbClr val="000000"/>
                </a:solidFill>
                <a:latin typeface="Gmarket Sans Medium"/>
              </a:rPr>
              <a:t>CONTENTS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66100" y="3403600"/>
            <a:ext cx="9525000" cy="127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66100" y="5702300"/>
            <a:ext cx="9525000" cy="127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66100" y="6845300"/>
            <a:ext cx="9525000" cy="127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66100" y="8001000"/>
            <a:ext cx="9525000" cy="127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66100" y="4546600"/>
            <a:ext cx="9525000" cy="127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66100" y="2247900"/>
            <a:ext cx="9525000" cy="127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1277600" y="2590800"/>
            <a:ext cx="5867400" cy="457200"/>
          </a:xfrm>
          <a:prstGeom prst="rect">
            <a:avLst/>
          </a:prstGeom>
        </p:spPr>
        <p:txBody>
          <a:bodyPr lIns="0" tIns="0" rIns="0" bIns="0" rtlCol="0" anchor="ctr" anchorCtr="0"/>
          <a:lstStyle/>
          <a:p>
            <a:pPr lvl="0" algn="r">
              <a:lnSpc>
                <a:spcPct val="99600"/>
              </a:lnSpc>
            </a:pPr>
            <a:r>
              <a:rPr lang="ko-KR" sz="2500" b="0" i="0" u="none" strike="noStrike" spc="-100">
                <a:solidFill>
                  <a:srgbClr val="000000"/>
                </a:solidFill>
                <a:ea typeface="Gmarket Sans Medium"/>
              </a:rPr>
              <a:t>조원</a:t>
            </a:r>
            <a:r>
              <a:rPr lang="en-US" sz="25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500" b="0" i="0" u="none" strike="noStrike" spc="-100">
                <a:solidFill>
                  <a:srgbClr val="000000"/>
                </a:solidFill>
                <a:ea typeface="Gmarket Sans Medium"/>
              </a:rPr>
              <a:t>소개</a:t>
            </a:r>
            <a:r>
              <a:rPr lang="en-US" sz="25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500" b="0" i="0" u="none" strike="noStrike" spc="-100">
                <a:solidFill>
                  <a:srgbClr val="000000"/>
                </a:solidFill>
                <a:ea typeface="Gmarket Sans Medium"/>
              </a:rPr>
              <a:t>및</a:t>
            </a:r>
            <a:r>
              <a:rPr lang="en-US" sz="25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500" b="0" i="0" u="none" strike="noStrike" spc="-100">
                <a:solidFill>
                  <a:srgbClr val="000000"/>
                </a:solidFill>
                <a:ea typeface="Gmarket Sans Medium"/>
              </a:rPr>
              <a:t>역할</a:t>
            </a:r>
          </a:p>
        </p:txBody>
      </p:sp>
      <p:pic>
        <p:nvPicPr>
          <p:cNvPr id="19" name="Picture 1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36000" y="2527300"/>
            <a:ext cx="596900" cy="596900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8724900" y="2692400"/>
            <a:ext cx="431800" cy="304800"/>
          </a:xfrm>
          <a:prstGeom prst="rect">
            <a:avLst/>
          </a:prstGeom>
        </p:spPr>
        <p:txBody>
          <a:bodyPr lIns="0" tIns="0" rIns="0" bIns="0" rtlCol="0" anchor="ctr" anchorCtr="0"/>
          <a:lstStyle/>
          <a:p>
            <a:pPr lvl="0" algn="ctr">
              <a:lnSpc>
                <a:spcPct val="99600"/>
              </a:lnSpc>
            </a:pPr>
            <a:r>
              <a:rPr lang="en-US" sz="1700" b="0" i="0" u="none" strike="noStrike">
                <a:solidFill>
                  <a:srgbClr val="000000"/>
                </a:solidFill>
                <a:latin typeface="Gmarket Sans Medium"/>
              </a:rPr>
              <a:t>2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1277600" y="3746500"/>
            <a:ext cx="5867400" cy="457200"/>
          </a:xfrm>
          <a:prstGeom prst="rect">
            <a:avLst/>
          </a:prstGeom>
        </p:spPr>
        <p:txBody>
          <a:bodyPr lIns="0" tIns="0" rIns="0" bIns="0" rtlCol="0" anchor="ctr" anchorCtr="0"/>
          <a:lstStyle/>
          <a:p>
            <a:pPr lvl="0" algn="r">
              <a:lnSpc>
                <a:spcPct val="99600"/>
              </a:lnSpc>
            </a:pPr>
            <a:r>
              <a:rPr lang="ko-KR" sz="2500" b="0" i="0" u="none" strike="noStrike" spc="-100" dirty="0">
                <a:solidFill>
                  <a:srgbClr val="000000"/>
                </a:solidFill>
                <a:ea typeface="Gmarket Sans Medium"/>
              </a:rPr>
              <a:t>데이터</a:t>
            </a:r>
            <a:r>
              <a:rPr lang="en-US" sz="2500" b="0" i="0" u="none" strike="noStrike" spc="-100" dirty="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500" b="0" i="0" u="none" strike="noStrike" spc="-100" dirty="0">
                <a:solidFill>
                  <a:srgbClr val="000000"/>
                </a:solidFill>
                <a:ea typeface="Gmarket Sans Medium"/>
              </a:rPr>
              <a:t>범위</a:t>
            </a:r>
            <a:r>
              <a:rPr lang="en-US" sz="2500" b="0" i="0" u="none" strike="noStrike" spc="-100" dirty="0">
                <a:solidFill>
                  <a:srgbClr val="000000"/>
                </a:solidFill>
                <a:latin typeface="Gmarket Sans Medium"/>
              </a:rPr>
              <a:t> &amp; </a:t>
            </a:r>
            <a:r>
              <a:rPr lang="ko-KR" sz="2500" b="0" i="0" u="none" strike="noStrike" spc="-100" dirty="0">
                <a:solidFill>
                  <a:srgbClr val="000000"/>
                </a:solidFill>
                <a:ea typeface="Gmarket Sans Medium"/>
              </a:rPr>
              <a:t>조건</a:t>
            </a:r>
          </a:p>
        </p:txBody>
      </p:sp>
      <p:pic>
        <p:nvPicPr>
          <p:cNvPr id="22" name="Picture 2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36000" y="3683000"/>
            <a:ext cx="596900" cy="596900"/>
          </a:xfrm>
          <a:prstGeom prst="rect">
            <a:avLst/>
          </a:prstGeom>
        </p:spPr>
      </p:pic>
      <p:sp>
        <p:nvSpPr>
          <p:cNvPr id="23" name="TextBox 23"/>
          <p:cNvSpPr txBox="1"/>
          <p:nvPr/>
        </p:nvSpPr>
        <p:spPr>
          <a:xfrm>
            <a:off x="8724900" y="3863110"/>
            <a:ext cx="431800" cy="304800"/>
          </a:xfrm>
          <a:prstGeom prst="rect">
            <a:avLst/>
          </a:prstGeom>
        </p:spPr>
        <p:txBody>
          <a:bodyPr lIns="0" tIns="0" rIns="0" bIns="0" rtlCol="0" anchor="ctr" anchorCtr="0"/>
          <a:lstStyle/>
          <a:p>
            <a:pPr lvl="0" algn="ctr">
              <a:lnSpc>
                <a:spcPct val="99600"/>
              </a:lnSpc>
            </a:pPr>
            <a:r>
              <a:rPr lang="en-US" sz="1700" b="0" i="0" u="none" strike="noStrike" dirty="0">
                <a:solidFill>
                  <a:srgbClr val="000000"/>
                </a:solidFill>
                <a:latin typeface="Gmarket Sans Medium"/>
              </a:rPr>
              <a:t>3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1277600" y="4889500"/>
            <a:ext cx="5867400" cy="457200"/>
          </a:xfrm>
          <a:prstGeom prst="rect">
            <a:avLst/>
          </a:prstGeom>
        </p:spPr>
        <p:txBody>
          <a:bodyPr lIns="0" tIns="0" rIns="0" bIns="0" rtlCol="0" anchor="ctr" anchorCtr="0"/>
          <a:lstStyle/>
          <a:p>
            <a:pPr lvl="0" algn="r">
              <a:lnSpc>
                <a:spcPct val="99600"/>
              </a:lnSpc>
            </a:pPr>
            <a:r>
              <a:rPr lang="ko-KR" sz="2500" b="0" i="0" u="none" strike="noStrike" spc="-100" dirty="0">
                <a:solidFill>
                  <a:srgbClr val="000000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데이터</a:t>
            </a:r>
            <a:r>
              <a:rPr lang="en-US" sz="2500" b="0" i="0" u="none" strike="noStrike" spc="-100" dirty="0">
                <a:solidFill>
                  <a:srgbClr val="000000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 </a:t>
            </a:r>
            <a:r>
              <a:rPr lang="ko-KR" altLang="en-US" sz="2500" b="0" i="0" u="none" strike="noStrike" spc="-100" dirty="0" err="1">
                <a:solidFill>
                  <a:srgbClr val="000000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전처리</a:t>
            </a:r>
            <a:endParaRPr lang="ko-KR" sz="2500" b="0" i="0" u="none" strike="noStrike" spc="-100" dirty="0">
              <a:solidFill>
                <a:srgbClr val="000000"/>
              </a:solidFill>
              <a:latin typeface="Gmarket Sans Medium" panose="020B0600000101010101" charset="-127"/>
              <a:ea typeface="Gmarket Sans Medium" panose="020B0600000101010101" charset="-127"/>
            </a:endParaRPr>
          </a:p>
        </p:txBody>
      </p:sp>
      <p:pic>
        <p:nvPicPr>
          <p:cNvPr id="25" name="Picture 2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36000" y="4826000"/>
            <a:ext cx="596900" cy="596900"/>
          </a:xfrm>
          <a:prstGeom prst="rect">
            <a:avLst/>
          </a:prstGeom>
        </p:spPr>
      </p:pic>
      <p:sp>
        <p:nvSpPr>
          <p:cNvPr id="26" name="TextBox 26"/>
          <p:cNvSpPr txBox="1"/>
          <p:nvPr/>
        </p:nvSpPr>
        <p:spPr>
          <a:xfrm>
            <a:off x="8724900" y="4977245"/>
            <a:ext cx="431800" cy="304800"/>
          </a:xfrm>
          <a:prstGeom prst="rect">
            <a:avLst/>
          </a:prstGeom>
        </p:spPr>
        <p:txBody>
          <a:bodyPr lIns="0" tIns="0" rIns="0" bIns="0" rtlCol="0" anchor="ctr" anchorCtr="0"/>
          <a:lstStyle/>
          <a:p>
            <a:pPr lvl="0" algn="ctr">
              <a:lnSpc>
                <a:spcPct val="99600"/>
              </a:lnSpc>
            </a:pPr>
            <a:r>
              <a:rPr lang="en-US" sz="1700" b="0" i="0" u="none" strike="noStrike" dirty="0">
                <a:solidFill>
                  <a:srgbClr val="000000"/>
                </a:solidFill>
                <a:latin typeface="Gmarket Sans Medium"/>
              </a:rPr>
              <a:t>4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1277600" y="6045200"/>
            <a:ext cx="5867400" cy="457200"/>
          </a:xfrm>
          <a:prstGeom prst="rect">
            <a:avLst/>
          </a:prstGeom>
        </p:spPr>
        <p:txBody>
          <a:bodyPr lIns="0" tIns="0" rIns="0" bIns="0" rtlCol="0" anchor="ctr" anchorCtr="0"/>
          <a:lstStyle/>
          <a:p>
            <a:pPr lvl="0" algn="r">
              <a:lnSpc>
                <a:spcPct val="99600"/>
              </a:lnSpc>
            </a:pPr>
            <a:r>
              <a:rPr lang="ko-KR" altLang="en-US" sz="2500" spc="-100" dirty="0">
                <a:solidFill>
                  <a:srgbClr val="000000"/>
                </a:solidFill>
                <a:latin typeface="Gmarket Sans Medium"/>
                <a:ea typeface="Gmarket Sans Medium"/>
              </a:rPr>
              <a:t>데이터 시각화</a:t>
            </a:r>
            <a:endParaRPr lang="ko-KR" sz="2500" b="0" i="0" u="none" strike="noStrike" spc="-100" dirty="0">
              <a:solidFill>
                <a:srgbClr val="000000"/>
              </a:solidFill>
              <a:ea typeface="Gmarket Sans Medium"/>
            </a:endParaRPr>
          </a:p>
        </p:txBody>
      </p:sp>
      <p:pic>
        <p:nvPicPr>
          <p:cNvPr id="28" name="Picture 2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36000" y="5981700"/>
            <a:ext cx="596900" cy="596900"/>
          </a:xfrm>
          <a:prstGeom prst="rect">
            <a:avLst/>
          </a:prstGeom>
        </p:spPr>
      </p:pic>
      <p:sp>
        <p:nvSpPr>
          <p:cNvPr id="29" name="TextBox 29"/>
          <p:cNvSpPr txBox="1"/>
          <p:nvPr/>
        </p:nvSpPr>
        <p:spPr>
          <a:xfrm>
            <a:off x="8724900" y="6147955"/>
            <a:ext cx="431800" cy="304800"/>
          </a:xfrm>
          <a:prstGeom prst="rect">
            <a:avLst/>
          </a:prstGeom>
        </p:spPr>
        <p:txBody>
          <a:bodyPr lIns="0" tIns="0" rIns="0" bIns="0" rtlCol="0" anchor="ctr" anchorCtr="0"/>
          <a:lstStyle/>
          <a:p>
            <a:pPr lvl="0" algn="ctr">
              <a:lnSpc>
                <a:spcPct val="99600"/>
              </a:lnSpc>
            </a:pPr>
            <a:r>
              <a:rPr lang="en-US" sz="1700" b="0" i="0" u="none" strike="noStrike" dirty="0">
                <a:solidFill>
                  <a:srgbClr val="000000"/>
                </a:solidFill>
                <a:latin typeface="Gmarket Sans Medium"/>
              </a:rPr>
              <a:t>5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1277600" y="7200900"/>
            <a:ext cx="5867400" cy="457200"/>
          </a:xfrm>
          <a:prstGeom prst="rect">
            <a:avLst/>
          </a:prstGeom>
        </p:spPr>
        <p:txBody>
          <a:bodyPr lIns="0" tIns="0" rIns="0" bIns="0" rtlCol="0" anchor="ctr" anchorCtr="0"/>
          <a:lstStyle/>
          <a:p>
            <a:pPr lvl="0" algn="r">
              <a:lnSpc>
                <a:spcPct val="99600"/>
              </a:lnSpc>
            </a:pPr>
            <a:r>
              <a:rPr lang="ko-KR" altLang="en-US" sz="2500" spc="-100" dirty="0">
                <a:solidFill>
                  <a:srgbClr val="000000"/>
                </a:solidFill>
                <a:ea typeface="Gmarket Sans Medium"/>
              </a:rPr>
              <a:t>결    론</a:t>
            </a:r>
            <a:endParaRPr lang="ko-KR" altLang="ko-KR" sz="2500" b="0" i="0" u="none" strike="noStrike" spc="-100" dirty="0">
              <a:solidFill>
                <a:srgbClr val="000000"/>
              </a:solidFill>
              <a:ea typeface="Gmarket Sans Medium"/>
            </a:endParaRPr>
          </a:p>
        </p:txBody>
      </p:sp>
      <p:pic>
        <p:nvPicPr>
          <p:cNvPr id="31" name="Picture 3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36000" y="7124700"/>
            <a:ext cx="596900" cy="596900"/>
          </a:xfrm>
          <a:prstGeom prst="rect">
            <a:avLst/>
          </a:prstGeom>
        </p:spPr>
      </p:pic>
      <p:sp>
        <p:nvSpPr>
          <p:cNvPr id="32" name="TextBox 32"/>
          <p:cNvSpPr txBox="1"/>
          <p:nvPr/>
        </p:nvSpPr>
        <p:spPr>
          <a:xfrm>
            <a:off x="8724900" y="7275945"/>
            <a:ext cx="431800" cy="304800"/>
          </a:xfrm>
          <a:prstGeom prst="rect">
            <a:avLst/>
          </a:prstGeom>
        </p:spPr>
        <p:txBody>
          <a:bodyPr lIns="0" tIns="0" rIns="0" bIns="0" rtlCol="0" anchor="ctr" anchorCtr="0"/>
          <a:lstStyle/>
          <a:p>
            <a:pPr lvl="0" algn="ctr">
              <a:lnSpc>
                <a:spcPct val="99600"/>
              </a:lnSpc>
            </a:pPr>
            <a:r>
              <a:rPr lang="en-US" sz="1700" b="0" i="0" u="none" strike="noStrike" dirty="0">
                <a:solidFill>
                  <a:srgbClr val="000000"/>
                </a:solidFill>
                <a:latin typeface="Gmarket Sans Medium"/>
              </a:rPr>
              <a:t>6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1277600" y="8343900"/>
            <a:ext cx="5867400" cy="457200"/>
          </a:xfrm>
          <a:prstGeom prst="rect">
            <a:avLst/>
          </a:prstGeom>
        </p:spPr>
        <p:txBody>
          <a:bodyPr lIns="0" tIns="0" rIns="0" bIns="0" rtlCol="0" anchor="ctr" anchorCtr="0"/>
          <a:lstStyle/>
          <a:p>
            <a:pPr lvl="0" algn="r">
              <a:lnSpc>
                <a:spcPct val="99600"/>
              </a:lnSpc>
            </a:pPr>
            <a:r>
              <a:rPr lang="en-US" altLang="ko-KR" sz="2500" b="0" i="0" u="none" strike="noStrike" spc="-100" dirty="0">
                <a:solidFill>
                  <a:srgbClr val="000000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Q &amp; A</a:t>
            </a:r>
            <a:endParaRPr lang="ko-KR" sz="2500" b="0" i="0" u="none" strike="noStrike" spc="-100" dirty="0">
              <a:solidFill>
                <a:srgbClr val="000000"/>
              </a:solidFill>
              <a:latin typeface="Gmarket Sans Medium" panose="020B0600000101010101" charset="-127"/>
              <a:ea typeface="Gmarket Sans Medium" panose="020B0600000101010101" charset="-127"/>
            </a:endParaRPr>
          </a:p>
        </p:txBody>
      </p:sp>
      <p:pic>
        <p:nvPicPr>
          <p:cNvPr id="34" name="Picture 3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36000" y="8280400"/>
            <a:ext cx="596900" cy="596900"/>
          </a:xfrm>
          <a:prstGeom prst="rect">
            <a:avLst/>
          </a:prstGeom>
        </p:spPr>
      </p:pic>
      <p:sp>
        <p:nvSpPr>
          <p:cNvPr id="35" name="TextBox 35"/>
          <p:cNvSpPr txBox="1"/>
          <p:nvPr/>
        </p:nvSpPr>
        <p:spPr>
          <a:xfrm>
            <a:off x="8724900" y="8432800"/>
            <a:ext cx="431800" cy="304800"/>
          </a:xfrm>
          <a:prstGeom prst="rect">
            <a:avLst/>
          </a:prstGeom>
        </p:spPr>
        <p:txBody>
          <a:bodyPr lIns="0" tIns="0" rIns="0" bIns="0" rtlCol="0" anchor="ctr" anchorCtr="0"/>
          <a:lstStyle/>
          <a:p>
            <a:pPr lvl="0" algn="ctr">
              <a:lnSpc>
                <a:spcPct val="99600"/>
              </a:lnSpc>
            </a:pPr>
            <a:r>
              <a:rPr lang="en-US" sz="1700" b="0" i="0" u="none" strike="noStrike">
                <a:solidFill>
                  <a:srgbClr val="000000"/>
                </a:solidFill>
                <a:latin typeface="Gmarket Sans Medium"/>
              </a:rPr>
              <a:t>7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1277600" y="1447800"/>
            <a:ext cx="5867400" cy="457200"/>
          </a:xfrm>
          <a:prstGeom prst="rect">
            <a:avLst/>
          </a:prstGeom>
        </p:spPr>
        <p:txBody>
          <a:bodyPr lIns="0" tIns="0" rIns="0" bIns="0" rtlCol="0" anchor="ctr" anchorCtr="0"/>
          <a:lstStyle/>
          <a:p>
            <a:pPr lvl="0" algn="r">
              <a:lnSpc>
                <a:spcPct val="99600"/>
              </a:lnSpc>
            </a:pPr>
            <a:r>
              <a:rPr lang="ko-KR" sz="2500" b="0" i="0" u="none" strike="noStrike" spc="-100" dirty="0">
                <a:solidFill>
                  <a:srgbClr val="000000"/>
                </a:solidFill>
                <a:ea typeface="Gmarket Sans Medium"/>
              </a:rPr>
              <a:t>프로젝트</a:t>
            </a:r>
            <a:r>
              <a:rPr lang="en-US" sz="2500" b="0" i="0" u="none" strike="noStrike" spc="-100" dirty="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500" b="0" i="0" u="none" strike="noStrike" spc="-100" dirty="0">
                <a:solidFill>
                  <a:srgbClr val="000000"/>
                </a:solidFill>
                <a:ea typeface="Gmarket Sans Medium"/>
              </a:rPr>
              <a:t>목표</a:t>
            </a:r>
          </a:p>
        </p:txBody>
      </p:sp>
      <p:pic>
        <p:nvPicPr>
          <p:cNvPr id="37" name="Picture 3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636000" y="1384300"/>
            <a:ext cx="596900" cy="596900"/>
          </a:xfrm>
          <a:prstGeom prst="rect">
            <a:avLst/>
          </a:prstGeom>
        </p:spPr>
      </p:pic>
      <p:sp>
        <p:nvSpPr>
          <p:cNvPr id="38" name="TextBox 38"/>
          <p:cNvSpPr txBox="1"/>
          <p:nvPr/>
        </p:nvSpPr>
        <p:spPr>
          <a:xfrm>
            <a:off x="8724900" y="1536700"/>
            <a:ext cx="431800" cy="304800"/>
          </a:xfrm>
          <a:prstGeom prst="rect">
            <a:avLst/>
          </a:prstGeom>
        </p:spPr>
        <p:txBody>
          <a:bodyPr lIns="0" tIns="0" rIns="0" bIns="0" rtlCol="0" anchor="ctr" anchorCtr="0"/>
          <a:lstStyle/>
          <a:p>
            <a:pPr lvl="0" algn="ctr">
              <a:lnSpc>
                <a:spcPct val="99600"/>
              </a:lnSpc>
            </a:pPr>
            <a:r>
              <a:rPr lang="en-US" sz="1700" b="0" i="0" u="none" strike="noStrike">
                <a:solidFill>
                  <a:srgbClr val="000000"/>
                </a:solidFill>
                <a:latin typeface="Gmarket Sans Medium"/>
              </a:rPr>
              <a:t>1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96900" y="863600"/>
            <a:ext cx="17106900" cy="901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32100" y="9321800"/>
            <a:ext cx="1676400" cy="3810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5608300" y="9398000"/>
            <a:ext cx="15240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sz="1200" b="0" i="0" u="none" strike="noStrike" dirty="0">
                <a:solidFill>
                  <a:srgbClr val="000000"/>
                </a:solidFill>
                <a:latin typeface="Gmarket Sans Medium"/>
              </a:rPr>
              <a:t>1  /  12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6800" y="9321800"/>
            <a:ext cx="914400" cy="381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5588000" y="5016500"/>
            <a:ext cx="8026400" cy="12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95300" y="533400"/>
            <a:ext cx="17297400" cy="520700"/>
          </a:xfrm>
          <a:prstGeom prst="rect">
            <a:avLst/>
          </a:prstGeom>
          <a:effectLst>
            <a:outerShdw dist="24179" dir="5400000">
              <a:srgbClr val="9E9E9E">
                <a:alpha val="100000"/>
              </a:srgbClr>
            </a:outerShdw>
          </a:effectLst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57300" y="635000"/>
            <a:ext cx="292100" cy="292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346200" y="-571500"/>
            <a:ext cx="114300" cy="14351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789400" y="635000"/>
            <a:ext cx="292100" cy="2921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6865600" y="-571500"/>
            <a:ext cx="114300" cy="14351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1435100" y="1778000"/>
            <a:ext cx="20320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1600" b="0" i="0" u="none" strike="noStrike" spc="-100" dirty="0">
                <a:solidFill>
                  <a:srgbClr val="595959"/>
                </a:solidFill>
                <a:latin typeface="Gmarket Sans Medium"/>
              </a:rPr>
              <a:t>l   </a:t>
            </a:r>
            <a:r>
              <a:rPr lang="en-US" sz="1600" spc="-100" dirty="0">
                <a:solidFill>
                  <a:srgbClr val="595959"/>
                </a:solidFill>
                <a:latin typeface="Gmarket Sans Medium"/>
              </a:rPr>
              <a:t>Chapter</a:t>
            </a:r>
            <a:r>
              <a:rPr lang="ko-KR" altLang="en-US" sz="1600" spc="-10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en-US" altLang="ko-KR" sz="1600" spc="-100" dirty="0">
                <a:solidFill>
                  <a:srgbClr val="595959"/>
                </a:solidFill>
                <a:latin typeface="Gmarket Sans Medium"/>
              </a:rPr>
              <a:t>1</a:t>
            </a:r>
            <a:r>
              <a:rPr lang="en-US" altLang="ko-KR" sz="1600" b="0" i="0" u="none" strike="noStrike" spc="-100" dirty="0">
                <a:solidFill>
                  <a:srgbClr val="595959"/>
                </a:solidFill>
                <a:latin typeface="Gmarket Sans Medium"/>
              </a:rPr>
              <a:t>   </a:t>
            </a:r>
            <a:r>
              <a:rPr lang="en-US" sz="1600" b="0" i="0" u="none" strike="noStrike" spc="-100" dirty="0">
                <a:solidFill>
                  <a:srgbClr val="595959"/>
                </a:solidFill>
                <a:latin typeface="Gmarket Sans Medium"/>
              </a:rPr>
              <a:t>l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435100" y="2362200"/>
            <a:ext cx="7797800" cy="1028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5800" b="1" i="0" u="none" strike="noStrike" spc="-200" dirty="0">
                <a:solidFill>
                  <a:srgbClr val="000000"/>
                </a:solidFill>
                <a:ea typeface="Gmarket Sans Medium"/>
              </a:rPr>
              <a:t>프로젝트 </a:t>
            </a:r>
            <a:r>
              <a:rPr lang="ko-KR" altLang="en-US" sz="5800" b="1" spc="-200" dirty="0">
                <a:solidFill>
                  <a:srgbClr val="9E9E9E"/>
                </a:solidFill>
                <a:ea typeface="Gmarket Sans Medium"/>
              </a:rPr>
              <a:t>목적</a:t>
            </a:r>
            <a:endParaRPr lang="ko-KR" sz="5800" b="1" i="0" u="none" strike="noStrike" spc="-200" dirty="0">
              <a:solidFill>
                <a:srgbClr val="9E9E9E"/>
              </a:solidFill>
              <a:ea typeface="Gmarket Sans Medium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D694ABCB-749E-7A46-8E6E-B5A779D230A2}"/>
              </a:ext>
            </a:extLst>
          </p:cNvPr>
          <p:cNvPicPr preferRelativeResize="0"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9619861" y="1078345"/>
            <a:ext cx="8064000" cy="7956000"/>
          </a:xfrm>
          <a:prstGeom prst="rect">
            <a:avLst/>
          </a:prstGeom>
        </p:spPr>
      </p:pic>
      <p:sp>
        <p:nvSpPr>
          <p:cNvPr id="8" name="TextBox 5">
            <a:extLst>
              <a:ext uri="{FF2B5EF4-FFF2-40B4-BE49-F238E27FC236}">
                <a16:creationId xmlns:a16="http://schemas.microsoft.com/office/drawing/2014/main" id="{2DA8526C-9B4D-6918-4F03-E3F47ED1CAD5}"/>
              </a:ext>
            </a:extLst>
          </p:cNvPr>
          <p:cNvSpPr txBox="1"/>
          <p:nvPr/>
        </p:nvSpPr>
        <p:spPr>
          <a:xfrm>
            <a:off x="1143000" y="9398000"/>
            <a:ext cx="7747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sz="1200" b="0" i="0" u="none" strike="noStrike" dirty="0">
                <a:solidFill>
                  <a:srgbClr val="000000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[ 4</a:t>
            </a:r>
            <a:r>
              <a:rPr lang="ko-KR" altLang="en-US" sz="1200" b="0" i="0" u="none" strike="noStrike" dirty="0">
                <a:solidFill>
                  <a:srgbClr val="000000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조 </a:t>
            </a:r>
            <a:r>
              <a:rPr lang="en-US" altLang="ko-KR" sz="1200" b="0" i="0" u="none" strike="noStrike" dirty="0">
                <a:solidFill>
                  <a:srgbClr val="000000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]</a:t>
            </a:r>
            <a:endParaRPr lang="en-US" sz="1200" b="0" i="0" u="none" strike="noStrike" dirty="0">
              <a:solidFill>
                <a:srgbClr val="000000"/>
              </a:solidFill>
              <a:latin typeface="Gmarket Sans Medium" panose="020B0600000101010101" charset="-127"/>
              <a:ea typeface="Gmarket Sans Medium" panose="020B0600000101010101" charset="-127"/>
            </a:endParaRPr>
          </a:p>
        </p:txBody>
      </p:sp>
      <p:sp>
        <p:nvSpPr>
          <p:cNvPr id="6" name="TextBox 14">
            <a:extLst>
              <a:ext uri="{FF2B5EF4-FFF2-40B4-BE49-F238E27FC236}">
                <a16:creationId xmlns:a16="http://schemas.microsoft.com/office/drawing/2014/main" id="{25BF2E33-D0DE-317D-85A2-68D7C4E3CFEA}"/>
              </a:ext>
            </a:extLst>
          </p:cNvPr>
          <p:cNvSpPr txBox="1"/>
          <p:nvPr/>
        </p:nvSpPr>
        <p:spPr>
          <a:xfrm>
            <a:off x="1400175" y="5372100"/>
            <a:ext cx="7391400" cy="3491066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132800"/>
              </a:lnSpc>
            </a:pPr>
            <a:r>
              <a:rPr lang="ko-KR" altLang="en-US" sz="2000" b="0" i="0" dirty="0">
                <a:solidFill>
                  <a:srgbClr val="2F2F2F"/>
                </a:solidFill>
                <a:effectLst/>
                <a:latin typeface="Gmarket Sans Medium" panose="020B0600000101010101" charset="-127"/>
                <a:ea typeface="Gmarket Sans Medium" panose="020B0600000101010101" charset="-127"/>
              </a:rPr>
              <a:t>취미나 </a:t>
            </a:r>
            <a:r>
              <a:rPr lang="ko-KR" altLang="en-US" sz="2000" b="0" i="0" dirty="0" err="1">
                <a:solidFill>
                  <a:srgbClr val="2F2F2F"/>
                </a:solidFill>
                <a:effectLst/>
                <a:latin typeface="Gmarket Sans Medium" panose="020B0600000101010101" charset="-127"/>
                <a:ea typeface="Gmarket Sans Medium" panose="020B0600000101010101" charset="-127"/>
              </a:rPr>
              <a:t>래저</a:t>
            </a:r>
            <a:r>
              <a:rPr lang="ko-KR" altLang="en-US" sz="2000" b="0" i="0" dirty="0">
                <a:solidFill>
                  <a:srgbClr val="2F2F2F"/>
                </a:solidFill>
                <a:effectLst/>
                <a:latin typeface="Gmarket Sans Medium" panose="020B0600000101010101" charset="-127"/>
                <a:ea typeface="Gmarket Sans Medium" panose="020B0600000101010101" charset="-127"/>
              </a:rPr>
              <a:t> 활동으로 </a:t>
            </a:r>
            <a:r>
              <a:rPr lang="ko-KR" altLang="en-US" sz="2000" b="0" i="0" dirty="0" err="1">
                <a:solidFill>
                  <a:srgbClr val="2F2F2F"/>
                </a:solidFill>
                <a:effectLst/>
                <a:latin typeface="Gmarket Sans Medium" panose="020B0600000101010101" charset="-127"/>
                <a:ea typeface="Gmarket Sans Medium" panose="020B0600000101010101" charset="-127"/>
              </a:rPr>
              <a:t>드론</a:t>
            </a:r>
            <a:r>
              <a:rPr lang="ko-KR" altLang="en-US" sz="2000" dirty="0">
                <a:solidFill>
                  <a:srgbClr val="2F2F2F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 비행을 원하는 사용자가 원하는</a:t>
            </a:r>
            <a:endParaRPr lang="en-US" altLang="ko-KR" sz="2000" dirty="0">
              <a:solidFill>
                <a:srgbClr val="2F2F2F"/>
              </a:solidFill>
              <a:latin typeface="Gmarket Sans Medium" panose="020B0600000101010101" charset="-127"/>
              <a:ea typeface="Gmarket Sans Medium" panose="020B0600000101010101" charset="-127"/>
            </a:endParaRPr>
          </a:p>
          <a:p>
            <a:pPr>
              <a:lnSpc>
                <a:spcPct val="132800"/>
              </a:lnSpc>
            </a:pPr>
            <a:r>
              <a:rPr lang="ko-KR" altLang="en-US" sz="2000" dirty="0">
                <a:solidFill>
                  <a:srgbClr val="2F2F2F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 </a:t>
            </a:r>
            <a:endParaRPr lang="en-US" altLang="ko-KR" sz="2000" dirty="0">
              <a:solidFill>
                <a:srgbClr val="2F2F2F"/>
              </a:solidFill>
              <a:latin typeface="Gmarket Sans Medium" panose="020B0600000101010101" charset="-127"/>
              <a:ea typeface="Gmarket Sans Medium" panose="020B0600000101010101" charset="-127"/>
            </a:endParaRPr>
          </a:p>
          <a:p>
            <a:pPr>
              <a:lnSpc>
                <a:spcPct val="132800"/>
              </a:lnSpc>
            </a:pPr>
            <a:r>
              <a:rPr lang="ko-KR" altLang="en-US" sz="2000" dirty="0">
                <a:solidFill>
                  <a:srgbClr val="2F2F2F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기간에 비행하기 적합한 지역을 선정 할 수 있도록 </a:t>
            </a:r>
            <a:r>
              <a:rPr lang="ko-KR" altLang="en-US" sz="2000" b="0" i="0" dirty="0">
                <a:solidFill>
                  <a:srgbClr val="2F2F2F"/>
                </a:solidFill>
                <a:effectLst/>
                <a:latin typeface="Gmarket Sans Medium" panose="020B0600000101010101" charset="-127"/>
                <a:ea typeface="Gmarket Sans Medium" panose="020B0600000101010101" charset="-127"/>
              </a:rPr>
              <a:t>기상정보와 </a:t>
            </a:r>
            <a:endParaRPr lang="en-US" altLang="ko-KR" sz="2000" b="0" i="0" dirty="0">
              <a:solidFill>
                <a:srgbClr val="2F2F2F"/>
              </a:solidFill>
              <a:effectLst/>
              <a:latin typeface="Gmarket Sans Medium" panose="020B0600000101010101" charset="-127"/>
              <a:ea typeface="Gmarket Sans Medium" panose="020B0600000101010101" charset="-127"/>
            </a:endParaRPr>
          </a:p>
          <a:p>
            <a:pPr>
              <a:lnSpc>
                <a:spcPct val="132800"/>
              </a:lnSpc>
            </a:pPr>
            <a:endParaRPr lang="en-US" altLang="ko-KR" sz="2000" dirty="0">
              <a:solidFill>
                <a:srgbClr val="2F2F2F"/>
              </a:solidFill>
              <a:latin typeface="Gmarket Sans Medium" panose="020B0600000101010101" charset="-127"/>
              <a:ea typeface="Gmarket Sans Medium" panose="020B0600000101010101" charset="-127"/>
            </a:endParaRPr>
          </a:p>
          <a:p>
            <a:pPr>
              <a:lnSpc>
                <a:spcPct val="132800"/>
              </a:lnSpc>
            </a:pPr>
            <a:r>
              <a:rPr lang="ko-KR" altLang="en-US" sz="2000" b="0" i="0" dirty="0">
                <a:solidFill>
                  <a:srgbClr val="2F2F2F"/>
                </a:solidFill>
                <a:effectLst/>
                <a:latin typeface="Gmarket Sans Medium" panose="020B0600000101010101" charset="-127"/>
                <a:ea typeface="Gmarket Sans Medium" panose="020B0600000101010101" charset="-127"/>
              </a:rPr>
              <a:t>지역정보를 분석하여 최적화 지역을 선정한다</a:t>
            </a:r>
            <a:r>
              <a:rPr lang="en-US" altLang="ko-KR" sz="2000" b="0" i="0" dirty="0">
                <a:solidFill>
                  <a:srgbClr val="2F2F2F"/>
                </a:solidFill>
                <a:effectLst/>
                <a:latin typeface="Gmarket Sans Medium" panose="020B0600000101010101" charset="-127"/>
                <a:ea typeface="Gmarket Sans Medium" panose="020B0600000101010101" charset="-127"/>
              </a:rPr>
              <a:t>.</a:t>
            </a:r>
            <a:r>
              <a:rPr lang="ko-KR" altLang="en-US" sz="2000" dirty="0">
                <a:solidFill>
                  <a:srgbClr val="2F2F2F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 </a:t>
            </a:r>
            <a:endParaRPr lang="en-US" sz="2000" b="0" i="0" u="none" strike="noStrike" dirty="0">
              <a:solidFill>
                <a:srgbClr val="000000"/>
              </a:solidFill>
              <a:latin typeface="Gmarket Sans Medium" panose="020B0600000101010101" charset="-127"/>
              <a:ea typeface="Gmarket Sans Medium" panose="020B0600000101010101" charset="-127"/>
            </a:endParaRPr>
          </a:p>
        </p:txBody>
      </p:sp>
      <p:sp>
        <p:nvSpPr>
          <p:cNvPr id="18" name="TextBox 15">
            <a:extLst>
              <a:ext uri="{FF2B5EF4-FFF2-40B4-BE49-F238E27FC236}">
                <a16:creationId xmlns:a16="http://schemas.microsoft.com/office/drawing/2014/main" id="{2D0E1249-5FE3-9A34-CAC6-11E9ACB70C42}"/>
              </a:ext>
            </a:extLst>
          </p:cNvPr>
          <p:cNvSpPr txBox="1"/>
          <p:nvPr/>
        </p:nvSpPr>
        <p:spPr>
          <a:xfrm>
            <a:off x="1400175" y="4085420"/>
            <a:ext cx="73787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altLang="ko-KR" sz="2400" b="1" i="1" u="none" strike="noStrike" spc="-100" dirty="0">
                <a:solidFill>
                  <a:srgbClr val="000000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“</a:t>
            </a:r>
            <a:r>
              <a:rPr lang="ko-KR" altLang="en-US" sz="2400" b="1" i="1" u="none" strike="noStrike" spc="-100" dirty="0">
                <a:solidFill>
                  <a:srgbClr val="000000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내가 원하는 때의 </a:t>
            </a:r>
            <a:r>
              <a:rPr lang="ko-KR" altLang="en-US" sz="2400" b="1" i="1" u="none" strike="noStrike" spc="-100" dirty="0" err="1">
                <a:solidFill>
                  <a:srgbClr val="000000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드론</a:t>
            </a:r>
            <a:r>
              <a:rPr lang="ko-KR" altLang="en-US" sz="2400" b="1" i="1" u="none" strike="noStrike" spc="-100" dirty="0">
                <a:solidFill>
                  <a:srgbClr val="000000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 비행하기 좋은 지역은 어디일까</a:t>
            </a:r>
            <a:r>
              <a:rPr lang="en-US" altLang="ko-KR" sz="2400" b="1" i="1" u="none" strike="noStrike" spc="-100" dirty="0">
                <a:solidFill>
                  <a:srgbClr val="000000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?”</a:t>
            </a:r>
            <a:endParaRPr lang="en-US" sz="2400" b="1" i="1" u="none" strike="noStrike" spc="-100" dirty="0">
              <a:solidFill>
                <a:srgbClr val="000000"/>
              </a:solidFill>
              <a:latin typeface="Gmarket Sans Medium" panose="020B0600000101010101" charset="-127"/>
              <a:ea typeface="Gmarket Sans Medium" panose="020B0600000101010101" charset="-127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Picture 2">
            <a:extLst>
              <a:ext uri="{FF2B5EF4-FFF2-40B4-BE49-F238E27FC236}">
                <a16:creationId xmlns:a16="http://schemas.microsoft.com/office/drawing/2014/main" id="{EFA86E51-5072-FEB7-17FB-A94305D7682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96900" y="863600"/>
            <a:ext cx="17106900" cy="901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32100" y="9321800"/>
            <a:ext cx="1676400" cy="381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800" y="9321800"/>
            <a:ext cx="914400" cy="381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95300" y="533400"/>
            <a:ext cx="17297400" cy="520700"/>
          </a:xfrm>
          <a:prstGeom prst="rect">
            <a:avLst/>
          </a:prstGeom>
          <a:effectLst>
            <a:outerShdw dist="24179" dir="5400000">
              <a:srgbClr val="9E9E9E">
                <a:alpha val="100000"/>
              </a:srgbClr>
            </a:outerShdw>
          </a:effectLst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7300" y="635000"/>
            <a:ext cx="292100" cy="2921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346200" y="-571500"/>
            <a:ext cx="114300" cy="1435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789400" y="635000"/>
            <a:ext cx="292100" cy="292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6865600" y="-571500"/>
            <a:ext cx="114300" cy="1435100"/>
          </a:xfrm>
          <a:prstGeom prst="rect">
            <a:avLst/>
          </a:prstGeom>
        </p:spPr>
      </p:pic>
      <p:pic>
        <p:nvPicPr>
          <p:cNvPr id="12" name="Picture 12"/>
          <p:cNvPicPr preferRelativeResize="0">
            <a:picLocks/>
          </p:cNvPicPr>
          <p:nvPr/>
        </p:nvPicPr>
        <p:blipFill>
          <a:blip r:embed="rId8">
            <a:biLevel thresh="25000"/>
          </a:blip>
          <a:stretch>
            <a:fillRect/>
          </a:stretch>
        </p:blipFill>
        <p:spPr>
          <a:xfrm>
            <a:off x="2698200" y="4264855"/>
            <a:ext cx="5760000" cy="13680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21500" y="4574555"/>
            <a:ext cx="900000" cy="9000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</p:pic>
      <p:sp>
        <p:nvSpPr>
          <p:cNvPr id="15" name="TextBox 15"/>
          <p:cNvSpPr txBox="1"/>
          <p:nvPr/>
        </p:nvSpPr>
        <p:spPr>
          <a:xfrm>
            <a:off x="3099235" y="4684235"/>
            <a:ext cx="720000" cy="720000"/>
          </a:xfrm>
          <a:prstGeom prst="rect">
            <a:avLst/>
          </a:prstGeom>
        </p:spPr>
        <p:txBody>
          <a:bodyPr lIns="0" tIns="0" rIns="0" bIns="0" rtlCol="0" anchor="ctr" anchorCtr="0"/>
          <a:lstStyle/>
          <a:p>
            <a:pPr lvl="0" algn="ctr">
              <a:lnSpc>
                <a:spcPct val="99600"/>
              </a:lnSpc>
            </a:pPr>
            <a:r>
              <a:rPr lang="ko-KR" altLang="en-US" sz="1600" b="1" spc="-100" dirty="0">
                <a:solidFill>
                  <a:srgbClr val="000000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김 승 환</a:t>
            </a:r>
            <a:endParaRPr lang="en-US" sz="1600" b="1" i="0" u="none" strike="noStrike" spc="-100" dirty="0">
              <a:solidFill>
                <a:srgbClr val="000000"/>
              </a:solidFill>
              <a:latin typeface="Gmarket Sans Medium" panose="020B0600000101010101" charset="-127"/>
              <a:ea typeface="Gmarket Sans Medium" panose="020B0600000101010101" charset="-127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4295573" y="4828415"/>
            <a:ext cx="38804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000" spc="-100" dirty="0">
                <a:solidFill>
                  <a:srgbClr val="000000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기상정보 </a:t>
            </a:r>
            <a:r>
              <a:rPr lang="ko-KR" altLang="en-US" sz="2000" spc="-100" dirty="0" err="1">
                <a:solidFill>
                  <a:srgbClr val="000000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크롤링</a:t>
            </a:r>
            <a:r>
              <a:rPr lang="ko-KR" altLang="en-US" sz="2000" spc="-100" dirty="0">
                <a:solidFill>
                  <a:srgbClr val="000000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 </a:t>
            </a:r>
            <a:r>
              <a:rPr lang="en-US" altLang="ko-KR" sz="2000" spc="-100" dirty="0">
                <a:solidFill>
                  <a:srgbClr val="000000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&amp; </a:t>
            </a:r>
            <a:r>
              <a:rPr lang="ko-KR" altLang="en-US" sz="2000" spc="-100" dirty="0" err="1">
                <a:solidFill>
                  <a:srgbClr val="000000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전처리</a:t>
            </a:r>
            <a:endParaRPr lang="en-US" sz="2000" b="0" i="0" u="none" strike="noStrike" spc="-100" dirty="0">
              <a:solidFill>
                <a:srgbClr val="000000"/>
              </a:solidFill>
              <a:latin typeface="Gmarket Sans Medium" panose="020B0600000101010101" charset="-127"/>
              <a:ea typeface="Gmarket Sans Medium" panose="020B0600000101010101" charset="-127"/>
            </a:endParaRPr>
          </a:p>
        </p:txBody>
      </p:sp>
      <p:pic>
        <p:nvPicPr>
          <p:cNvPr id="19" name="Picture 19"/>
          <p:cNvPicPr preferRelativeResize="0">
            <a:picLocks/>
          </p:cNvPicPr>
          <p:nvPr/>
        </p:nvPicPr>
        <p:blipFill>
          <a:blip r:embed="rId10">
            <a:biLevel thresh="50000"/>
          </a:blip>
          <a:stretch>
            <a:fillRect/>
          </a:stretch>
        </p:blipFill>
        <p:spPr>
          <a:xfrm>
            <a:off x="2698200" y="5773805"/>
            <a:ext cx="5760000" cy="1368000"/>
          </a:xfrm>
          <a:prstGeom prst="rect">
            <a:avLst/>
          </a:prstGeom>
        </p:spPr>
      </p:pic>
      <p:pic>
        <p:nvPicPr>
          <p:cNvPr id="26" name="Picture 26"/>
          <p:cNvPicPr preferRelativeResize="0">
            <a:picLocks/>
          </p:cNvPicPr>
          <p:nvPr/>
        </p:nvPicPr>
        <p:blipFill>
          <a:blip r:embed="rId11">
            <a:biLevel thresh="75000"/>
          </a:blip>
          <a:stretch>
            <a:fillRect/>
          </a:stretch>
        </p:blipFill>
        <p:spPr>
          <a:xfrm>
            <a:off x="2698200" y="7282875"/>
            <a:ext cx="5760000" cy="1368000"/>
          </a:xfrm>
          <a:prstGeom prst="rect">
            <a:avLst/>
          </a:prstGeom>
        </p:spPr>
      </p:pic>
      <p:sp>
        <p:nvSpPr>
          <p:cNvPr id="37" name="TextBox 37"/>
          <p:cNvSpPr txBox="1"/>
          <p:nvPr/>
        </p:nvSpPr>
        <p:spPr>
          <a:xfrm>
            <a:off x="15608300" y="9398000"/>
            <a:ext cx="15240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sz="1200" b="0" i="0" u="none" strike="noStrike" dirty="0">
                <a:solidFill>
                  <a:srgbClr val="000000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2  /  12</a:t>
            </a:r>
          </a:p>
        </p:txBody>
      </p:sp>
      <p:sp>
        <p:nvSpPr>
          <p:cNvPr id="40" name="TextBox 30">
            <a:extLst>
              <a:ext uri="{FF2B5EF4-FFF2-40B4-BE49-F238E27FC236}">
                <a16:creationId xmlns:a16="http://schemas.microsoft.com/office/drawing/2014/main" id="{530A7BB5-36E6-2A76-DC56-24D1092FB15E}"/>
              </a:ext>
            </a:extLst>
          </p:cNvPr>
          <p:cNvSpPr txBox="1"/>
          <p:nvPr/>
        </p:nvSpPr>
        <p:spPr>
          <a:xfrm>
            <a:off x="3778200" y="3761755"/>
            <a:ext cx="3600000" cy="29455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2000" b="0" i="0" u="none" strike="noStrike" spc="-100" dirty="0">
                <a:latin typeface="Gmarket Sans Medium" panose="020B0600000101010101" charset="-127"/>
                <a:ea typeface="Gmarket Sans Medium" panose="020B0600000101010101" charset="-127"/>
              </a:rPr>
              <a:t>l   </a:t>
            </a:r>
            <a:r>
              <a:rPr lang="en-US" altLang="ko-KR" sz="2000" spc="-100" dirty="0">
                <a:latin typeface="Gmarket Sans Medium" panose="020B0600000101010101" charset="-127"/>
                <a:ea typeface="Gmarket Sans Medium" panose="020B0600000101010101" charset="-127"/>
              </a:rPr>
              <a:t> </a:t>
            </a:r>
            <a:r>
              <a:rPr lang="ko-KR" altLang="en-US" sz="2000" spc="-100" dirty="0">
                <a:latin typeface="Gmarket Sans Medium" panose="020B0600000101010101" charset="-127"/>
                <a:ea typeface="Gmarket Sans Medium" panose="020B0600000101010101" charset="-127"/>
              </a:rPr>
              <a:t>데이터 수집 </a:t>
            </a:r>
            <a:r>
              <a:rPr lang="en-US" altLang="ko-KR" sz="2000" spc="-100" dirty="0">
                <a:latin typeface="Gmarket Sans Medium" panose="020B0600000101010101" charset="-127"/>
                <a:ea typeface="Gmarket Sans Medium" panose="020B0600000101010101" charset="-127"/>
              </a:rPr>
              <a:t>&amp; </a:t>
            </a:r>
            <a:r>
              <a:rPr lang="ko-KR" altLang="en-US" sz="2000" spc="-100" dirty="0" err="1">
                <a:latin typeface="Gmarket Sans Medium" panose="020B0600000101010101" charset="-127"/>
                <a:ea typeface="Gmarket Sans Medium" panose="020B0600000101010101" charset="-127"/>
              </a:rPr>
              <a:t>전처리</a:t>
            </a:r>
            <a:r>
              <a:rPr lang="ko-KR" altLang="en-US" sz="2000" spc="-100" dirty="0">
                <a:latin typeface="Gmarket Sans Medium" panose="020B0600000101010101" charset="-127"/>
                <a:ea typeface="Gmarket Sans Medium" panose="020B0600000101010101" charset="-127"/>
              </a:rPr>
              <a:t> </a:t>
            </a:r>
            <a:r>
              <a:rPr lang="en-US" altLang="ko-KR" sz="2000" spc="-100" dirty="0">
                <a:latin typeface="Gmarket Sans Medium" panose="020B0600000101010101" charset="-127"/>
                <a:ea typeface="Gmarket Sans Medium" panose="020B0600000101010101" charset="-127"/>
              </a:rPr>
              <a:t>Part</a:t>
            </a:r>
            <a:r>
              <a:rPr lang="en-US" sz="2000" b="0" i="0" u="none" strike="noStrike" spc="-100" dirty="0">
                <a:latin typeface="Gmarket Sans Medium" panose="020B0600000101010101" charset="-127"/>
                <a:ea typeface="Gmarket Sans Medium" panose="020B0600000101010101" charset="-127"/>
              </a:rPr>
              <a:t>   l</a:t>
            </a:r>
          </a:p>
        </p:txBody>
      </p:sp>
      <p:sp>
        <p:nvSpPr>
          <p:cNvPr id="53" name="TextBox 30">
            <a:extLst>
              <a:ext uri="{FF2B5EF4-FFF2-40B4-BE49-F238E27FC236}">
                <a16:creationId xmlns:a16="http://schemas.microsoft.com/office/drawing/2014/main" id="{D63A3B96-1F1D-9D60-0E7C-327C9B8ABC34}"/>
              </a:ext>
            </a:extLst>
          </p:cNvPr>
          <p:cNvSpPr txBox="1"/>
          <p:nvPr/>
        </p:nvSpPr>
        <p:spPr>
          <a:xfrm>
            <a:off x="10909800" y="3759080"/>
            <a:ext cx="3600000" cy="29455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2000" b="0" i="0" u="none" strike="noStrike" spc="-100" dirty="0">
                <a:latin typeface="Gmarket Sans Medium" panose="020B0600000101010101" charset="-127"/>
                <a:ea typeface="Gmarket Sans Medium" panose="020B0600000101010101" charset="-127"/>
              </a:rPr>
              <a:t>l   </a:t>
            </a:r>
            <a:r>
              <a:rPr lang="en-US" altLang="ko-KR" sz="2000" spc="-100" dirty="0">
                <a:latin typeface="Gmarket Sans Medium" panose="020B0600000101010101" charset="-127"/>
                <a:ea typeface="Gmarket Sans Medium" panose="020B0600000101010101" charset="-127"/>
              </a:rPr>
              <a:t> </a:t>
            </a:r>
            <a:r>
              <a:rPr lang="ko-KR" altLang="en-US" sz="2000" spc="-100" dirty="0">
                <a:latin typeface="Gmarket Sans Medium" panose="020B0600000101010101" charset="-127"/>
                <a:ea typeface="Gmarket Sans Medium" panose="020B0600000101010101" charset="-127"/>
              </a:rPr>
              <a:t>시각화 </a:t>
            </a:r>
            <a:r>
              <a:rPr lang="en-US" altLang="ko-KR" sz="2000" spc="-100" dirty="0">
                <a:latin typeface="Gmarket Sans Medium" panose="020B0600000101010101" charset="-127"/>
                <a:ea typeface="Gmarket Sans Medium" panose="020B0600000101010101" charset="-127"/>
              </a:rPr>
              <a:t>Part</a:t>
            </a:r>
            <a:r>
              <a:rPr lang="en-US" sz="2000" b="0" i="0" u="none" strike="noStrike" spc="-100" dirty="0">
                <a:latin typeface="Gmarket Sans Medium" panose="020B0600000101010101" charset="-127"/>
                <a:ea typeface="Gmarket Sans Medium" panose="020B0600000101010101" charset="-127"/>
              </a:rPr>
              <a:t>   l</a:t>
            </a:r>
          </a:p>
        </p:txBody>
      </p:sp>
      <p:sp>
        <p:nvSpPr>
          <p:cNvPr id="55" name="TextBox 30">
            <a:extLst>
              <a:ext uri="{FF2B5EF4-FFF2-40B4-BE49-F238E27FC236}">
                <a16:creationId xmlns:a16="http://schemas.microsoft.com/office/drawing/2014/main" id="{B2AEC72B-1232-0C09-573E-8CFE990DDDC9}"/>
              </a:ext>
            </a:extLst>
          </p:cNvPr>
          <p:cNvSpPr txBox="1"/>
          <p:nvPr/>
        </p:nvSpPr>
        <p:spPr>
          <a:xfrm>
            <a:off x="3137982" y="4303271"/>
            <a:ext cx="660473" cy="31554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1200" b="0" i="0" u="none" strike="noStrike" spc="-100" dirty="0">
                <a:solidFill>
                  <a:srgbClr val="595959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[ </a:t>
            </a:r>
            <a:r>
              <a:rPr lang="ko-KR" altLang="en-US" sz="1200" b="0" i="0" u="none" strike="noStrike" spc="-100" dirty="0">
                <a:solidFill>
                  <a:srgbClr val="595959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조 장 </a:t>
            </a:r>
            <a:r>
              <a:rPr lang="en-US" altLang="ko-KR" sz="1200" b="0" i="0" u="none" strike="noStrike" spc="-100" dirty="0">
                <a:solidFill>
                  <a:srgbClr val="595959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]</a:t>
            </a:r>
            <a:endParaRPr lang="en-US" sz="1200" b="0" i="0" u="none" strike="noStrike" spc="-100" dirty="0">
              <a:solidFill>
                <a:srgbClr val="595959"/>
              </a:solidFill>
              <a:latin typeface="Gmarket Sans Medium" panose="020B0600000101010101" charset="-127"/>
              <a:ea typeface="Gmarket Sans Medium" panose="020B0600000101010101" charset="-127"/>
            </a:endParaRPr>
          </a:p>
        </p:txBody>
      </p:sp>
      <p:pic>
        <p:nvPicPr>
          <p:cNvPr id="56" name="Picture 14">
            <a:extLst>
              <a:ext uri="{FF2B5EF4-FFF2-40B4-BE49-F238E27FC236}">
                <a16:creationId xmlns:a16="http://schemas.microsoft.com/office/drawing/2014/main" id="{7547D6F9-AC98-B530-37DD-B18514361AD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21500" y="6046995"/>
            <a:ext cx="900000" cy="900000"/>
          </a:xfrm>
          <a:prstGeom prst="rect">
            <a:avLst/>
          </a:prstGeom>
          <a:noFill/>
        </p:spPr>
      </p:pic>
      <p:sp>
        <p:nvSpPr>
          <p:cNvPr id="57" name="TextBox 17">
            <a:extLst>
              <a:ext uri="{FF2B5EF4-FFF2-40B4-BE49-F238E27FC236}">
                <a16:creationId xmlns:a16="http://schemas.microsoft.com/office/drawing/2014/main" id="{2CC46124-5B96-FB21-EC9C-BF6AE9DBE61C}"/>
              </a:ext>
            </a:extLst>
          </p:cNvPr>
          <p:cNvSpPr txBox="1"/>
          <p:nvPr/>
        </p:nvSpPr>
        <p:spPr>
          <a:xfrm>
            <a:off x="4295573" y="6314710"/>
            <a:ext cx="38804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000" spc="-100" dirty="0">
                <a:solidFill>
                  <a:srgbClr val="000000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지역정보 </a:t>
            </a:r>
            <a:r>
              <a:rPr lang="ko-KR" altLang="en-US" sz="2000" spc="-100" dirty="0" err="1">
                <a:solidFill>
                  <a:srgbClr val="000000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크롤링</a:t>
            </a:r>
            <a:r>
              <a:rPr lang="ko-KR" altLang="en-US" sz="2000" spc="-100" dirty="0">
                <a:solidFill>
                  <a:srgbClr val="000000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 </a:t>
            </a:r>
            <a:r>
              <a:rPr lang="en-US" altLang="ko-KR" sz="2000" spc="-100" dirty="0">
                <a:solidFill>
                  <a:srgbClr val="000000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&amp; </a:t>
            </a:r>
            <a:r>
              <a:rPr lang="ko-KR" altLang="en-US" sz="2000" spc="-100" dirty="0" err="1">
                <a:solidFill>
                  <a:srgbClr val="000000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전처리</a:t>
            </a:r>
            <a:endParaRPr lang="en-US" sz="2000" b="0" i="0" u="none" strike="noStrike" spc="-100" dirty="0">
              <a:solidFill>
                <a:srgbClr val="000000"/>
              </a:solidFill>
              <a:latin typeface="Gmarket Sans Medium" panose="020B0600000101010101" charset="-127"/>
              <a:ea typeface="Gmarket Sans Medium" panose="020B0600000101010101" charset="-127"/>
            </a:endParaRPr>
          </a:p>
        </p:txBody>
      </p:sp>
      <p:sp>
        <p:nvSpPr>
          <p:cNvPr id="58" name="TextBox 15">
            <a:extLst>
              <a:ext uri="{FF2B5EF4-FFF2-40B4-BE49-F238E27FC236}">
                <a16:creationId xmlns:a16="http://schemas.microsoft.com/office/drawing/2014/main" id="{8ABE2319-6754-4352-54D5-6093C4DACF69}"/>
              </a:ext>
            </a:extLst>
          </p:cNvPr>
          <p:cNvSpPr txBox="1"/>
          <p:nvPr/>
        </p:nvSpPr>
        <p:spPr>
          <a:xfrm>
            <a:off x="3094950" y="6133805"/>
            <a:ext cx="720000" cy="720000"/>
          </a:xfrm>
          <a:prstGeom prst="rect">
            <a:avLst/>
          </a:prstGeom>
        </p:spPr>
        <p:txBody>
          <a:bodyPr lIns="0" tIns="0" rIns="0" bIns="0" rtlCol="0" anchor="ctr" anchorCtr="0"/>
          <a:lstStyle/>
          <a:p>
            <a:pPr lvl="0" algn="ctr">
              <a:lnSpc>
                <a:spcPct val="99600"/>
              </a:lnSpc>
            </a:pPr>
            <a:r>
              <a:rPr lang="ko-KR" altLang="en-US" sz="1600" b="1" spc="-100" dirty="0">
                <a:solidFill>
                  <a:srgbClr val="000000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장 원 근</a:t>
            </a:r>
            <a:endParaRPr lang="en-US" sz="1600" b="1" i="0" u="none" strike="noStrike" spc="-100" dirty="0">
              <a:solidFill>
                <a:srgbClr val="000000"/>
              </a:solidFill>
              <a:latin typeface="Gmarket Sans Medium" panose="020B0600000101010101" charset="-127"/>
              <a:ea typeface="Gmarket Sans Medium" panose="020B0600000101010101" charset="-127"/>
            </a:endParaRPr>
          </a:p>
        </p:txBody>
      </p:sp>
      <p:pic>
        <p:nvPicPr>
          <p:cNvPr id="59" name="Picture 14">
            <a:extLst>
              <a:ext uri="{FF2B5EF4-FFF2-40B4-BE49-F238E27FC236}">
                <a16:creationId xmlns:a16="http://schemas.microsoft.com/office/drawing/2014/main" id="{0E3DA668-FBC1-AB87-2110-B40AC947A4A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21500" y="7579735"/>
            <a:ext cx="900000" cy="900000"/>
          </a:xfrm>
          <a:prstGeom prst="rect">
            <a:avLst/>
          </a:prstGeom>
          <a:noFill/>
        </p:spPr>
      </p:pic>
      <p:sp>
        <p:nvSpPr>
          <p:cNvPr id="60" name="TextBox 17">
            <a:extLst>
              <a:ext uri="{FF2B5EF4-FFF2-40B4-BE49-F238E27FC236}">
                <a16:creationId xmlns:a16="http://schemas.microsoft.com/office/drawing/2014/main" id="{9938B085-69A1-6B77-306F-C1E48E08F280}"/>
              </a:ext>
            </a:extLst>
          </p:cNvPr>
          <p:cNvSpPr txBox="1"/>
          <p:nvPr/>
        </p:nvSpPr>
        <p:spPr>
          <a:xfrm>
            <a:off x="4295573" y="7833595"/>
            <a:ext cx="38804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000" spc="-100" dirty="0">
                <a:solidFill>
                  <a:srgbClr val="000000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기상</a:t>
            </a:r>
            <a:r>
              <a:rPr lang="en-US" altLang="ko-KR" sz="2000" spc="-100" dirty="0">
                <a:solidFill>
                  <a:srgbClr val="000000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&amp;</a:t>
            </a:r>
            <a:r>
              <a:rPr lang="ko-KR" altLang="en-US" sz="2000" spc="-100" dirty="0">
                <a:solidFill>
                  <a:srgbClr val="000000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지역정보 통합 및 </a:t>
            </a:r>
            <a:r>
              <a:rPr lang="ko-KR" altLang="en-US" sz="2000" spc="-100" dirty="0" err="1">
                <a:solidFill>
                  <a:srgbClr val="000000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전처리</a:t>
            </a:r>
            <a:endParaRPr lang="en-US" sz="2000" b="0" i="0" u="none" strike="noStrike" spc="-100" dirty="0">
              <a:solidFill>
                <a:srgbClr val="000000"/>
              </a:solidFill>
              <a:latin typeface="Gmarket Sans Medium" panose="020B0600000101010101" charset="-127"/>
              <a:ea typeface="Gmarket Sans Medium" panose="020B0600000101010101" charset="-127"/>
            </a:endParaRPr>
          </a:p>
        </p:txBody>
      </p:sp>
      <p:sp>
        <p:nvSpPr>
          <p:cNvPr id="61" name="TextBox 15">
            <a:extLst>
              <a:ext uri="{FF2B5EF4-FFF2-40B4-BE49-F238E27FC236}">
                <a16:creationId xmlns:a16="http://schemas.microsoft.com/office/drawing/2014/main" id="{814FFDB2-715B-55C9-F71C-88D4E80D4904}"/>
              </a:ext>
            </a:extLst>
          </p:cNvPr>
          <p:cNvSpPr txBox="1"/>
          <p:nvPr/>
        </p:nvSpPr>
        <p:spPr>
          <a:xfrm>
            <a:off x="3094950" y="7666545"/>
            <a:ext cx="720000" cy="720000"/>
          </a:xfrm>
          <a:prstGeom prst="rect">
            <a:avLst/>
          </a:prstGeom>
        </p:spPr>
        <p:txBody>
          <a:bodyPr lIns="0" tIns="0" rIns="0" bIns="0" rtlCol="0" anchor="ctr" anchorCtr="0"/>
          <a:lstStyle/>
          <a:p>
            <a:pPr lvl="0" algn="ctr">
              <a:lnSpc>
                <a:spcPct val="99600"/>
              </a:lnSpc>
            </a:pPr>
            <a:r>
              <a:rPr lang="ko-KR" altLang="en-US" sz="1600" b="1" i="0" u="none" strike="noStrike" spc="-100" dirty="0">
                <a:solidFill>
                  <a:srgbClr val="000000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안 성 운</a:t>
            </a:r>
            <a:endParaRPr lang="en-US" sz="1600" b="1" i="0" u="none" strike="noStrike" spc="-100" dirty="0">
              <a:solidFill>
                <a:srgbClr val="000000"/>
              </a:solidFill>
              <a:latin typeface="Gmarket Sans Medium" panose="020B0600000101010101" charset="-127"/>
              <a:ea typeface="Gmarket Sans Medium" panose="020B0600000101010101" charset="-127"/>
            </a:endParaRPr>
          </a:p>
        </p:txBody>
      </p:sp>
      <p:pic>
        <p:nvPicPr>
          <p:cNvPr id="62" name="Picture 12">
            <a:extLst>
              <a:ext uri="{FF2B5EF4-FFF2-40B4-BE49-F238E27FC236}">
                <a16:creationId xmlns:a16="http://schemas.microsoft.com/office/drawing/2014/main" id="{DE20CE51-84BD-DF44-CD22-C240F5883A35}"/>
              </a:ext>
            </a:extLst>
          </p:cNvPr>
          <p:cNvPicPr preferRelativeResize="0">
            <a:picLocks/>
          </p:cNvPicPr>
          <p:nvPr/>
        </p:nvPicPr>
        <p:blipFill>
          <a:blip r:embed="rId8">
            <a:biLevel thresh="25000"/>
          </a:blip>
          <a:stretch>
            <a:fillRect/>
          </a:stretch>
        </p:blipFill>
        <p:spPr>
          <a:xfrm>
            <a:off x="9829800" y="4264855"/>
            <a:ext cx="5760000" cy="1368000"/>
          </a:xfrm>
          <a:prstGeom prst="rect">
            <a:avLst/>
          </a:prstGeom>
        </p:spPr>
      </p:pic>
      <p:pic>
        <p:nvPicPr>
          <p:cNvPr id="63" name="Picture 14">
            <a:extLst>
              <a:ext uri="{FF2B5EF4-FFF2-40B4-BE49-F238E27FC236}">
                <a16:creationId xmlns:a16="http://schemas.microsoft.com/office/drawing/2014/main" id="{182BA85D-C347-A4E5-8923-09D1F262457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53100" y="4574555"/>
            <a:ext cx="900000" cy="900000"/>
          </a:xfrm>
          <a:prstGeom prst="rect">
            <a:avLst/>
          </a:prstGeom>
          <a:noFill/>
        </p:spPr>
      </p:pic>
      <p:sp>
        <p:nvSpPr>
          <p:cNvPr id="64" name="TextBox 15">
            <a:extLst>
              <a:ext uri="{FF2B5EF4-FFF2-40B4-BE49-F238E27FC236}">
                <a16:creationId xmlns:a16="http://schemas.microsoft.com/office/drawing/2014/main" id="{2B99B163-74DC-FB9F-C123-D8B5D20098E1}"/>
              </a:ext>
            </a:extLst>
          </p:cNvPr>
          <p:cNvSpPr txBox="1"/>
          <p:nvPr/>
        </p:nvSpPr>
        <p:spPr>
          <a:xfrm>
            <a:off x="10230835" y="4684235"/>
            <a:ext cx="720000" cy="720000"/>
          </a:xfrm>
          <a:prstGeom prst="rect">
            <a:avLst/>
          </a:prstGeom>
        </p:spPr>
        <p:txBody>
          <a:bodyPr lIns="0" tIns="0" rIns="0" bIns="0" rtlCol="0" anchor="ctr" anchorCtr="0"/>
          <a:lstStyle/>
          <a:p>
            <a:pPr lvl="0" algn="ctr">
              <a:lnSpc>
                <a:spcPct val="99600"/>
              </a:lnSpc>
            </a:pPr>
            <a:r>
              <a:rPr lang="ko-KR" altLang="en-US" sz="1600" b="1" spc="-100" dirty="0">
                <a:solidFill>
                  <a:srgbClr val="000000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김 태 일</a:t>
            </a:r>
            <a:endParaRPr lang="en-US" sz="1600" b="1" i="0" u="none" strike="noStrike" spc="-100" dirty="0">
              <a:solidFill>
                <a:srgbClr val="000000"/>
              </a:solidFill>
              <a:latin typeface="Gmarket Sans Medium" panose="020B0600000101010101" charset="-127"/>
              <a:ea typeface="Gmarket Sans Medium" panose="020B0600000101010101" charset="-127"/>
            </a:endParaRPr>
          </a:p>
        </p:txBody>
      </p:sp>
      <p:sp>
        <p:nvSpPr>
          <p:cNvPr id="65" name="TextBox 17">
            <a:extLst>
              <a:ext uri="{FF2B5EF4-FFF2-40B4-BE49-F238E27FC236}">
                <a16:creationId xmlns:a16="http://schemas.microsoft.com/office/drawing/2014/main" id="{1B98ED6B-56E6-24AD-574B-9BF2ECBB2D6E}"/>
              </a:ext>
            </a:extLst>
          </p:cNvPr>
          <p:cNvSpPr txBox="1"/>
          <p:nvPr/>
        </p:nvSpPr>
        <p:spPr>
          <a:xfrm>
            <a:off x="11427173" y="4828415"/>
            <a:ext cx="38804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000" spc="-100" dirty="0">
                <a:solidFill>
                  <a:srgbClr val="000000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지도 시각화 및 </a:t>
            </a:r>
            <a:r>
              <a:rPr lang="ko-KR" altLang="en-US" sz="2000" spc="-100" dirty="0" err="1">
                <a:solidFill>
                  <a:srgbClr val="000000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전처리</a:t>
            </a:r>
            <a:r>
              <a:rPr lang="ko-KR" altLang="en-US" sz="2000" spc="-100" dirty="0">
                <a:solidFill>
                  <a:srgbClr val="000000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 코드 정리</a:t>
            </a:r>
            <a:endParaRPr lang="en-US" sz="2000" b="0" i="0" u="none" strike="noStrike" spc="-100" dirty="0">
              <a:solidFill>
                <a:srgbClr val="000000"/>
              </a:solidFill>
              <a:latin typeface="Gmarket Sans Medium" panose="020B0600000101010101" charset="-127"/>
              <a:ea typeface="Gmarket Sans Medium" panose="020B0600000101010101" charset="-127"/>
            </a:endParaRPr>
          </a:p>
        </p:txBody>
      </p:sp>
      <p:pic>
        <p:nvPicPr>
          <p:cNvPr id="66" name="Picture 19">
            <a:extLst>
              <a:ext uri="{FF2B5EF4-FFF2-40B4-BE49-F238E27FC236}">
                <a16:creationId xmlns:a16="http://schemas.microsoft.com/office/drawing/2014/main" id="{6882F40E-5947-C85C-CA9B-A3B2AD1EDE08}"/>
              </a:ext>
            </a:extLst>
          </p:cNvPr>
          <p:cNvPicPr preferRelativeResize="0">
            <a:picLocks/>
          </p:cNvPicPr>
          <p:nvPr/>
        </p:nvPicPr>
        <p:blipFill>
          <a:blip r:embed="rId10">
            <a:biLevel thresh="50000"/>
          </a:blip>
          <a:stretch>
            <a:fillRect/>
          </a:stretch>
        </p:blipFill>
        <p:spPr>
          <a:xfrm>
            <a:off x="9829800" y="5773805"/>
            <a:ext cx="5760000" cy="1368000"/>
          </a:xfrm>
          <a:prstGeom prst="rect">
            <a:avLst/>
          </a:prstGeom>
        </p:spPr>
      </p:pic>
      <p:pic>
        <p:nvPicPr>
          <p:cNvPr id="67" name="Picture 26">
            <a:extLst>
              <a:ext uri="{FF2B5EF4-FFF2-40B4-BE49-F238E27FC236}">
                <a16:creationId xmlns:a16="http://schemas.microsoft.com/office/drawing/2014/main" id="{071CCAA1-EDDD-B370-9A27-B44D7FC927FB}"/>
              </a:ext>
            </a:extLst>
          </p:cNvPr>
          <p:cNvPicPr preferRelativeResize="0">
            <a:picLocks/>
          </p:cNvPicPr>
          <p:nvPr/>
        </p:nvPicPr>
        <p:blipFill>
          <a:blip r:embed="rId11">
            <a:biLevel thresh="75000"/>
          </a:blip>
          <a:stretch>
            <a:fillRect/>
          </a:stretch>
        </p:blipFill>
        <p:spPr>
          <a:xfrm>
            <a:off x="9829800" y="7282875"/>
            <a:ext cx="5760000" cy="1368000"/>
          </a:xfrm>
          <a:prstGeom prst="rect">
            <a:avLst/>
          </a:prstGeom>
        </p:spPr>
      </p:pic>
      <p:pic>
        <p:nvPicPr>
          <p:cNvPr id="69" name="Picture 14">
            <a:extLst>
              <a:ext uri="{FF2B5EF4-FFF2-40B4-BE49-F238E27FC236}">
                <a16:creationId xmlns:a16="http://schemas.microsoft.com/office/drawing/2014/main" id="{4B9E4AB5-EE80-73B9-2E7A-B7ADA6008D1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53100" y="6046995"/>
            <a:ext cx="900000" cy="900000"/>
          </a:xfrm>
          <a:prstGeom prst="rect">
            <a:avLst/>
          </a:prstGeom>
          <a:noFill/>
        </p:spPr>
      </p:pic>
      <p:sp>
        <p:nvSpPr>
          <p:cNvPr id="70" name="TextBox 17">
            <a:extLst>
              <a:ext uri="{FF2B5EF4-FFF2-40B4-BE49-F238E27FC236}">
                <a16:creationId xmlns:a16="http://schemas.microsoft.com/office/drawing/2014/main" id="{501D4CAF-A15A-C523-3E72-C25F6FFC6A8E}"/>
              </a:ext>
            </a:extLst>
          </p:cNvPr>
          <p:cNvSpPr txBox="1"/>
          <p:nvPr/>
        </p:nvSpPr>
        <p:spPr>
          <a:xfrm>
            <a:off x="11427173" y="6314710"/>
            <a:ext cx="38804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000" spc="-100" dirty="0">
                <a:solidFill>
                  <a:srgbClr val="000000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지도 마커 시각화 및 결과 그래프 도출</a:t>
            </a:r>
            <a:endParaRPr lang="en-US" sz="2000" b="0" i="0" u="none" strike="noStrike" spc="-100" dirty="0">
              <a:solidFill>
                <a:srgbClr val="000000"/>
              </a:solidFill>
              <a:latin typeface="Gmarket Sans Medium" panose="020B0600000101010101" charset="-127"/>
              <a:ea typeface="Gmarket Sans Medium" panose="020B0600000101010101" charset="-127"/>
            </a:endParaRPr>
          </a:p>
        </p:txBody>
      </p:sp>
      <p:sp>
        <p:nvSpPr>
          <p:cNvPr id="71" name="TextBox 15">
            <a:extLst>
              <a:ext uri="{FF2B5EF4-FFF2-40B4-BE49-F238E27FC236}">
                <a16:creationId xmlns:a16="http://schemas.microsoft.com/office/drawing/2014/main" id="{0F83E9EA-11C0-4B1E-F26B-213811A1FC65}"/>
              </a:ext>
            </a:extLst>
          </p:cNvPr>
          <p:cNvSpPr txBox="1"/>
          <p:nvPr/>
        </p:nvSpPr>
        <p:spPr>
          <a:xfrm>
            <a:off x="10226550" y="6133805"/>
            <a:ext cx="720000" cy="720000"/>
          </a:xfrm>
          <a:prstGeom prst="rect">
            <a:avLst/>
          </a:prstGeom>
        </p:spPr>
        <p:txBody>
          <a:bodyPr lIns="0" tIns="0" rIns="0" bIns="0" rtlCol="0" anchor="ctr" anchorCtr="0"/>
          <a:lstStyle/>
          <a:p>
            <a:pPr lvl="0" algn="ctr">
              <a:lnSpc>
                <a:spcPct val="99600"/>
              </a:lnSpc>
            </a:pPr>
            <a:r>
              <a:rPr lang="ko-KR" altLang="en-US" sz="1600" b="1" spc="-100" dirty="0">
                <a:solidFill>
                  <a:srgbClr val="000000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도 지 훈</a:t>
            </a:r>
            <a:endParaRPr lang="en-US" sz="1600" b="1" i="0" u="none" strike="noStrike" spc="-100" dirty="0">
              <a:solidFill>
                <a:srgbClr val="000000"/>
              </a:solidFill>
              <a:latin typeface="Gmarket Sans Medium" panose="020B0600000101010101" charset="-127"/>
              <a:ea typeface="Gmarket Sans Medium" panose="020B0600000101010101" charset="-127"/>
            </a:endParaRPr>
          </a:p>
        </p:txBody>
      </p:sp>
      <p:pic>
        <p:nvPicPr>
          <p:cNvPr id="72" name="Picture 14">
            <a:extLst>
              <a:ext uri="{FF2B5EF4-FFF2-40B4-BE49-F238E27FC236}">
                <a16:creationId xmlns:a16="http://schemas.microsoft.com/office/drawing/2014/main" id="{7D1249A5-3E8B-699E-D042-EF0904FC5FD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53100" y="7579735"/>
            <a:ext cx="900000" cy="900000"/>
          </a:xfrm>
          <a:prstGeom prst="rect">
            <a:avLst/>
          </a:prstGeom>
          <a:noFill/>
        </p:spPr>
      </p:pic>
      <p:sp>
        <p:nvSpPr>
          <p:cNvPr id="73" name="TextBox 17">
            <a:extLst>
              <a:ext uri="{FF2B5EF4-FFF2-40B4-BE49-F238E27FC236}">
                <a16:creationId xmlns:a16="http://schemas.microsoft.com/office/drawing/2014/main" id="{2F30D450-6D86-3A3A-745B-A79DC0183447}"/>
              </a:ext>
            </a:extLst>
          </p:cNvPr>
          <p:cNvSpPr txBox="1"/>
          <p:nvPr/>
        </p:nvSpPr>
        <p:spPr>
          <a:xfrm>
            <a:off x="11427173" y="7833595"/>
            <a:ext cx="38804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000" spc="-100" dirty="0">
                <a:solidFill>
                  <a:srgbClr val="000000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지도 및 그래프 시각화</a:t>
            </a:r>
            <a:endParaRPr lang="en-US" sz="2000" b="0" i="0" u="none" strike="noStrike" spc="-100" dirty="0">
              <a:solidFill>
                <a:srgbClr val="000000"/>
              </a:solidFill>
              <a:latin typeface="Gmarket Sans Medium" panose="020B0600000101010101" charset="-127"/>
              <a:ea typeface="Gmarket Sans Medium" panose="020B0600000101010101" charset="-127"/>
            </a:endParaRPr>
          </a:p>
        </p:txBody>
      </p:sp>
      <p:sp>
        <p:nvSpPr>
          <p:cNvPr id="74" name="TextBox 15">
            <a:extLst>
              <a:ext uri="{FF2B5EF4-FFF2-40B4-BE49-F238E27FC236}">
                <a16:creationId xmlns:a16="http://schemas.microsoft.com/office/drawing/2014/main" id="{CC449164-3801-16FB-F23F-963F81D3ED96}"/>
              </a:ext>
            </a:extLst>
          </p:cNvPr>
          <p:cNvSpPr txBox="1"/>
          <p:nvPr/>
        </p:nvSpPr>
        <p:spPr>
          <a:xfrm>
            <a:off x="10226550" y="7666545"/>
            <a:ext cx="720000" cy="720000"/>
          </a:xfrm>
          <a:prstGeom prst="rect">
            <a:avLst/>
          </a:prstGeom>
        </p:spPr>
        <p:txBody>
          <a:bodyPr lIns="0" tIns="0" rIns="0" bIns="0" rtlCol="0" anchor="ctr" anchorCtr="0"/>
          <a:lstStyle/>
          <a:p>
            <a:pPr lvl="0" algn="ctr">
              <a:lnSpc>
                <a:spcPct val="99600"/>
              </a:lnSpc>
            </a:pPr>
            <a:r>
              <a:rPr lang="ko-KR" altLang="en-US" sz="1600" b="1" i="0" u="none" strike="noStrike" spc="-100" dirty="0">
                <a:solidFill>
                  <a:srgbClr val="000000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강 나 윤</a:t>
            </a:r>
            <a:endParaRPr lang="en-US" sz="1600" b="1" i="0" u="none" strike="noStrike" spc="-100" dirty="0">
              <a:solidFill>
                <a:srgbClr val="000000"/>
              </a:solidFill>
              <a:latin typeface="Gmarket Sans Medium" panose="020B0600000101010101" charset="-127"/>
              <a:ea typeface="Gmarket Sans Medium" panose="020B0600000101010101" charset="-127"/>
            </a:endParaRPr>
          </a:p>
        </p:txBody>
      </p:sp>
      <p:sp>
        <p:nvSpPr>
          <p:cNvPr id="2" name="TextBox 5">
            <a:extLst>
              <a:ext uri="{FF2B5EF4-FFF2-40B4-BE49-F238E27FC236}">
                <a16:creationId xmlns:a16="http://schemas.microsoft.com/office/drawing/2014/main" id="{7797AFFA-C942-8EC7-0A3F-C2BA5842008C}"/>
              </a:ext>
            </a:extLst>
          </p:cNvPr>
          <p:cNvSpPr txBox="1"/>
          <p:nvPr/>
        </p:nvSpPr>
        <p:spPr>
          <a:xfrm>
            <a:off x="1143000" y="9398000"/>
            <a:ext cx="7747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sz="1200" b="0" i="0" u="none" strike="noStrike" dirty="0">
                <a:solidFill>
                  <a:srgbClr val="000000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[ 4</a:t>
            </a:r>
            <a:r>
              <a:rPr lang="ko-KR" altLang="en-US" sz="1200" b="0" i="0" u="none" strike="noStrike" dirty="0">
                <a:solidFill>
                  <a:srgbClr val="000000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조 </a:t>
            </a:r>
            <a:r>
              <a:rPr lang="en-US" altLang="ko-KR" sz="1200" b="0" i="0" u="none" strike="noStrike" dirty="0">
                <a:solidFill>
                  <a:srgbClr val="000000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]</a:t>
            </a:r>
            <a:endParaRPr lang="en-US" sz="1200" b="0" i="0" u="none" strike="noStrike" dirty="0">
              <a:solidFill>
                <a:srgbClr val="000000"/>
              </a:solidFill>
              <a:latin typeface="Gmarket Sans Medium" panose="020B0600000101010101" charset="-127"/>
              <a:ea typeface="Gmarket Sans Medium" panose="020B0600000101010101" charset="-127"/>
            </a:endParaRPr>
          </a:p>
        </p:txBody>
      </p:sp>
      <p:sp>
        <p:nvSpPr>
          <p:cNvPr id="5" name="TextBox 16">
            <a:extLst>
              <a:ext uri="{FF2B5EF4-FFF2-40B4-BE49-F238E27FC236}">
                <a16:creationId xmlns:a16="http://schemas.microsoft.com/office/drawing/2014/main" id="{AD9BAB61-1C51-4C85-72DB-315FC10E1A08}"/>
              </a:ext>
            </a:extLst>
          </p:cNvPr>
          <p:cNvSpPr txBox="1"/>
          <p:nvPr/>
        </p:nvSpPr>
        <p:spPr>
          <a:xfrm>
            <a:off x="1435100" y="1778000"/>
            <a:ext cx="20320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1600" b="0" i="0" u="none" strike="noStrike" spc="-100" dirty="0">
                <a:solidFill>
                  <a:srgbClr val="595959"/>
                </a:solidFill>
                <a:latin typeface="Gmarket Sans Medium"/>
              </a:rPr>
              <a:t>l   </a:t>
            </a:r>
            <a:r>
              <a:rPr lang="en-US" sz="1600" spc="-100" dirty="0">
                <a:solidFill>
                  <a:srgbClr val="595959"/>
                </a:solidFill>
                <a:latin typeface="Gmarket Sans Medium"/>
              </a:rPr>
              <a:t>Chapter</a:t>
            </a:r>
            <a:r>
              <a:rPr lang="ko-KR" altLang="en-US" sz="1600" spc="-10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en-US" altLang="ko-KR" sz="1600" spc="-100" dirty="0">
                <a:solidFill>
                  <a:srgbClr val="595959"/>
                </a:solidFill>
                <a:latin typeface="Gmarket Sans Medium"/>
              </a:rPr>
              <a:t>2</a:t>
            </a:r>
            <a:r>
              <a:rPr lang="en-US" altLang="ko-KR" sz="1600" b="0" i="0" u="none" strike="noStrike" spc="-100" dirty="0">
                <a:solidFill>
                  <a:srgbClr val="595959"/>
                </a:solidFill>
                <a:latin typeface="Gmarket Sans Medium"/>
              </a:rPr>
              <a:t>   </a:t>
            </a:r>
            <a:r>
              <a:rPr lang="en-US" sz="1600" b="0" i="0" u="none" strike="noStrike" spc="-100" dirty="0">
                <a:solidFill>
                  <a:srgbClr val="595959"/>
                </a:solidFill>
                <a:latin typeface="Gmarket Sans Medium"/>
              </a:rPr>
              <a:t>l</a:t>
            </a:r>
          </a:p>
        </p:txBody>
      </p:sp>
      <p:sp>
        <p:nvSpPr>
          <p:cNvPr id="11" name="TextBox 17">
            <a:extLst>
              <a:ext uri="{FF2B5EF4-FFF2-40B4-BE49-F238E27FC236}">
                <a16:creationId xmlns:a16="http://schemas.microsoft.com/office/drawing/2014/main" id="{A1B07822-DF02-33C3-18C2-B530C606E29E}"/>
              </a:ext>
            </a:extLst>
          </p:cNvPr>
          <p:cNvSpPr txBox="1"/>
          <p:nvPr/>
        </p:nvSpPr>
        <p:spPr>
          <a:xfrm>
            <a:off x="1435100" y="2362200"/>
            <a:ext cx="7797800" cy="1028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5800" b="1" i="0" u="none" strike="noStrike" spc="-200" dirty="0">
                <a:solidFill>
                  <a:srgbClr val="000000"/>
                </a:solidFill>
                <a:ea typeface="Gmarket Sans Medium"/>
              </a:rPr>
              <a:t>조원 </a:t>
            </a:r>
            <a:r>
              <a:rPr lang="ko-KR" altLang="en-US" sz="5800" b="1" spc="-200" dirty="0">
                <a:solidFill>
                  <a:srgbClr val="9E9E9E"/>
                </a:solidFill>
                <a:ea typeface="Gmarket Sans Medium"/>
              </a:rPr>
              <a:t>소개 및 역할</a:t>
            </a:r>
            <a:endParaRPr lang="ko-KR" sz="5800" b="1" i="0" u="none" strike="noStrike" spc="-200" dirty="0">
              <a:solidFill>
                <a:srgbClr val="9E9E9E"/>
              </a:solidFill>
              <a:ea typeface="Gmarket Sans Medium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Picture 2">
            <a:extLst>
              <a:ext uri="{FF2B5EF4-FFF2-40B4-BE49-F238E27FC236}">
                <a16:creationId xmlns:a16="http://schemas.microsoft.com/office/drawing/2014/main" id="{F9F91CE1-2439-E7B8-CD1B-8EE7A1F3D454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96900" y="863600"/>
            <a:ext cx="17106900" cy="901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32100" y="9321800"/>
            <a:ext cx="1676400" cy="381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6800" y="9321800"/>
            <a:ext cx="914400" cy="381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95300" y="533400"/>
            <a:ext cx="17297400" cy="520700"/>
          </a:xfrm>
          <a:prstGeom prst="rect">
            <a:avLst/>
          </a:prstGeom>
          <a:effectLst>
            <a:outerShdw dist="24179" dir="5400000">
              <a:srgbClr val="9E9E9E">
                <a:alpha val="100000"/>
              </a:srgbClr>
            </a:outerShdw>
          </a:effectLst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57300" y="635000"/>
            <a:ext cx="292100" cy="2921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346200" y="-571500"/>
            <a:ext cx="114300" cy="1435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789400" y="635000"/>
            <a:ext cx="292100" cy="292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6865600" y="-571500"/>
            <a:ext cx="114300" cy="1435100"/>
          </a:xfrm>
          <a:prstGeom prst="rect">
            <a:avLst/>
          </a:prstGeom>
        </p:spPr>
      </p:pic>
      <p:grpSp>
        <p:nvGrpSpPr>
          <p:cNvPr id="36" name="그룹 35">
            <a:extLst>
              <a:ext uri="{FF2B5EF4-FFF2-40B4-BE49-F238E27FC236}">
                <a16:creationId xmlns:a16="http://schemas.microsoft.com/office/drawing/2014/main" id="{824BE595-8157-5A06-EFED-CA48FD8592EF}"/>
              </a:ext>
            </a:extLst>
          </p:cNvPr>
          <p:cNvGrpSpPr/>
          <p:nvPr/>
        </p:nvGrpSpPr>
        <p:grpSpPr>
          <a:xfrm>
            <a:off x="6709465" y="4121100"/>
            <a:ext cx="4991100" cy="4680000"/>
            <a:chOff x="1257300" y="3746500"/>
            <a:chExt cx="4991100" cy="5029200"/>
          </a:xfrm>
        </p:grpSpPr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257300" y="3746500"/>
              <a:ext cx="4991100" cy="5029200"/>
            </a:xfrm>
            <a:prstGeom prst="rect">
              <a:avLst/>
            </a:prstGeom>
          </p:spPr>
        </p:pic>
        <p:sp>
          <p:nvSpPr>
            <p:cNvPr id="16" name="TextBox 16"/>
            <p:cNvSpPr txBox="1"/>
            <p:nvPr/>
          </p:nvSpPr>
          <p:spPr>
            <a:xfrm>
              <a:off x="1447800" y="7835900"/>
              <a:ext cx="4622800" cy="685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24499"/>
                </a:lnSpc>
              </a:pPr>
              <a:r>
                <a:rPr lang="ko-KR" altLang="en-US" sz="1900" dirty="0">
                  <a:solidFill>
                    <a:srgbClr val="000000"/>
                  </a:solidFill>
                  <a:latin typeface="Pretendard Light"/>
                  <a:ea typeface="Pretendard Light"/>
                </a:rPr>
                <a:t>선정한 </a:t>
              </a:r>
              <a:r>
                <a:rPr lang="ko-KR" altLang="en-US" sz="1900" dirty="0" err="1">
                  <a:solidFill>
                    <a:srgbClr val="000000"/>
                  </a:solidFill>
                  <a:latin typeface="Pretendard Light"/>
                  <a:ea typeface="Pretendard Light"/>
                </a:rPr>
                <a:t>드론의</a:t>
              </a:r>
              <a:r>
                <a:rPr lang="ko-KR" altLang="en-US" sz="1900" dirty="0">
                  <a:solidFill>
                    <a:srgbClr val="000000"/>
                  </a:solidFill>
                  <a:latin typeface="Pretendard Light"/>
                  <a:ea typeface="Pretendard Light"/>
                </a:rPr>
                <a:t> 사양 정보에 따라 기상 조건 선정</a:t>
              </a:r>
              <a:endParaRPr lang="en-US" altLang="ko-KR" sz="1900" dirty="0">
                <a:solidFill>
                  <a:srgbClr val="000000"/>
                </a:solidFill>
                <a:latin typeface="Pretendard Light"/>
                <a:ea typeface="Pretendard Light"/>
              </a:endParaRPr>
            </a:p>
            <a:p>
              <a:pPr lvl="0" algn="ctr">
                <a:lnSpc>
                  <a:spcPct val="124499"/>
                </a:lnSpc>
              </a:pPr>
              <a:r>
                <a:rPr lang="en-US" altLang="ko-KR" sz="1900" dirty="0">
                  <a:solidFill>
                    <a:srgbClr val="000000"/>
                  </a:solidFill>
                  <a:latin typeface="Pretendard Light"/>
                  <a:ea typeface="Pretendard Light"/>
                </a:rPr>
                <a:t>(2024</a:t>
              </a:r>
              <a:r>
                <a:rPr lang="ko-KR" altLang="en-US" sz="1900" dirty="0">
                  <a:solidFill>
                    <a:srgbClr val="000000"/>
                  </a:solidFill>
                  <a:latin typeface="Pretendard Light"/>
                  <a:ea typeface="Pretendard Light"/>
                </a:rPr>
                <a:t>년</a:t>
              </a:r>
              <a:r>
                <a:rPr lang="en-US" altLang="ko-KR" sz="1900" dirty="0">
                  <a:solidFill>
                    <a:srgbClr val="000000"/>
                  </a:solidFill>
                  <a:latin typeface="Pretendard Light"/>
                  <a:ea typeface="Pretendard Light"/>
                </a:rPr>
                <a:t> </a:t>
              </a:r>
              <a:r>
                <a:rPr lang="ko-KR" altLang="en-US" sz="1900" dirty="0">
                  <a:solidFill>
                    <a:srgbClr val="000000"/>
                  </a:solidFill>
                  <a:latin typeface="Pretendard Light"/>
                  <a:ea typeface="Pretendard Light"/>
                </a:rPr>
                <a:t>연간 기상 데이터 활용</a:t>
              </a:r>
              <a:r>
                <a:rPr lang="en-US" altLang="ko-KR" sz="1900" dirty="0">
                  <a:solidFill>
                    <a:srgbClr val="000000"/>
                  </a:solidFill>
                  <a:latin typeface="Pretendard Light"/>
                  <a:ea typeface="Pretendard Light"/>
                </a:rPr>
                <a:t>)</a:t>
              </a:r>
            </a:p>
          </p:txBody>
        </p:sp>
      </p:grpSp>
      <p:sp>
        <p:nvSpPr>
          <p:cNvPr id="31" name="TextBox 31"/>
          <p:cNvSpPr txBox="1"/>
          <p:nvPr/>
        </p:nvSpPr>
        <p:spPr>
          <a:xfrm>
            <a:off x="15608300" y="9398000"/>
            <a:ext cx="15240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sz="1200" b="0" i="0" u="none" strike="noStrike" dirty="0">
                <a:solidFill>
                  <a:srgbClr val="000000"/>
                </a:solidFill>
                <a:latin typeface="Gmarket Sans Medium"/>
              </a:rPr>
              <a:t>3  /  12</a:t>
            </a:r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DFD300E4-D7B8-3C46-C9C6-F27E9005BFCB}"/>
              </a:ext>
            </a:extLst>
          </p:cNvPr>
          <p:cNvGrpSpPr/>
          <p:nvPr/>
        </p:nvGrpSpPr>
        <p:grpSpPr>
          <a:xfrm>
            <a:off x="1469609" y="4121100"/>
            <a:ext cx="4991100" cy="4680000"/>
            <a:chOff x="1257300" y="3746500"/>
            <a:chExt cx="4991100" cy="5029200"/>
          </a:xfrm>
        </p:grpSpPr>
        <p:pic>
          <p:nvPicPr>
            <p:cNvPr id="58" name="Picture 11">
              <a:extLst>
                <a:ext uri="{FF2B5EF4-FFF2-40B4-BE49-F238E27FC236}">
                  <a16:creationId xmlns:a16="http://schemas.microsoft.com/office/drawing/2014/main" id="{B6CA1B9D-4717-D8E8-0B9A-18B85DBA177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257300" y="3746500"/>
              <a:ext cx="4991100" cy="5029200"/>
            </a:xfrm>
            <a:prstGeom prst="rect">
              <a:avLst/>
            </a:prstGeom>
          </p:spPr>
        </p:pic>
        <p:sp>
          <p:nvSpPr>
            <p:cNvPr id="61" name="TextBox 16">
              <a:extLst>
                <a:ext uri="{FF2B5EF4-FFF2-40B4-BE49-F238E27FC236}">
                  <a16:creationId xmlns:a16="http://schemas.microsoft.com/office/drawing/2014/main" id="{36B55898-521B-A8A8-B8C0-2F8EA14B2B4B}"/>
                </a:ext>
              </a:extLst>
            </p:cNvPr>
            <p:cNvSpPr txBox="1"/>
            <p:nvPr/>
          </p:nvSpPr>
          <p:spPr>
            <a:xfrm>
              <a:off x="1447800" y="7835900"/>
              <a:ext cx="4622800" cy="685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24499"/>
                </a:lnSpc>
              </a:pPr>
              <a:r>
                <a:rPr lang="ko-KR" altLang="en-US" sz="1900" dirty="0" err="1">
                  <a:solidFill>
                    <a:srgbClr val="000000"/>
                  </a:solidFill>
                  <a:latin typeface="Pretendard Light"/>
                  <a:ea typeface="Pretendard Light"/>
                </a:rPr>
                <a:t>드론조종자격증</a:t>
              </a:r>
              <a:r>
                <a:rPr lang="ko-KR" altLang="en-US" sz="1900" dirty="0">
                  <a:solidFill>
                    <a:srgbClr val="000000"/>
                  </a:solidFill>
                  <a:latin typeface="Pretendard Light"/>
                  <a:ea typeface="Pretendard Light"/>
                </a:rPr>
                <a:t> 미보유자도 이용 가능한 </a:t>
              </a:r>
              <a:r>
                <a:rPr lang="ko-KR" altLang="en-US" sz="1900" dirty="0" err="1">
                  <a:solidFill>
                    <a:srgbClr val="000000"/>
                  </a:solidFill>
                  <a:latin typeface="Pretendard Light"/>
                  <a:ea typeface="Pretendard Light"/>
                </a:rPr>
                <a:t>드론</a:t>
              </a:r>
              <a:endParaRPr lang="en-US" sz="1900" b="0" i="0" u="none" strike="noStrike" dirty="0">
                <a:solidFill>
                  <a:srgbClr val="000000"/>
                </a:solidFill>
                <a:latin typeface="Pretendard Light"/>
              </a:endParaRPr>
            </a:p>
            <a:p>
              <a:pPr lvl="0" algn="ctr">
                <a:lnSpc>
                  <a:spcPct val="124499"/>
                </a:lnSpc>
              </a:pPr>
              <a:r>
                <a:rPr lang="en-US" sz="1900" dirty="0">
                  <a:solidFill>
                    <a:srgbClr val="000000"/>
                  </a:solidFill>
                  <a:latin typeface="Pretendard Light"/>
                  <a:ea typeface="Pretendard Light"/>
                </a:rPr>
                <a:t>(</a:t>
              </a:r>
              <a:r>
                <a:rPr lang="ko-KR" altLang="en-US" sz="1900" dirty="0">
                  <a:solidFill>
                    <a:srgbClr val="000000"/>
                  </a:solidFill>
                  <a:latin typeface="Pretendard Light"/>
                  <a:ea typeface="Pretendard Light"/>
                </a:rPr>
                <a:t>중량 </a:t>
              </a:r>
              <a:r>
                <a:rPr lang="en-US" altLang="ko-KR" sz="1900" dirty="0">
                  <a:solidFill>
                    <a:srgbClr val="000000"/>
                  </a:solidFill>
                  <a:latin typeface="Pretendard Light"/>
                  <a:ea typeface="Pretendard Light"/>
                </a:rPr>
                <a:t>2kg </a:t>
              </a:r>
              <a:r>
                <a:rPr lang="ko-KR" altLang="en-US" sz="1900" dirty="0">
                  <a:solidFill>
                    <a:srgbClr val="000000"/>
                  </a:solidFill>
                  <a:latin typeface="Pretendard Light"/>
                  <a:ea typeface="Pretendard Light"/>
                </a:rPr>
                <a:t>미만</a:t>
              </a:r>
              <a:r>
                <a:rPr lang="en-US" altLang="ko-KR" sz="1900" dirty="0">
                  <a:solidFill>
                    <a:srgbClr val="000000"/>
                  </a:solidFill>
                  <a:latin typeface="Pretendard Light"/>
                  <a:ea typeface="Pretendard Light"/>
                </a:rPr>
                <a:t>) </a:t>
              </a:r>
              <a:r>
                <a:rPr lang="ko-KR" altLang="en-US" sz="1900" dirty="0">
                  <a:solidFill>
                    <a:srgbClr val="000000"/>
                  </a:solidFill>
                  <a:latin typeface="Pretendard Light"/>
                  <a:ea typeface="Pretendard Light"/>
                </a:rPr>
                <a:t>시제품 중 상위 </a:t>
              </a:r>
              <a:r>
                <a:rPr lang="en-US" altLang="ko-KR" sz="1900" dirty="0">
                  <a:solidFill>
                    <a:srgbClr val="000000"/>
                  </a:solidFill>
                  <a:latin typeface="Pretendard Light"/>
                  <a:ea typeface="Pretendard Light"/>
                </a:rPr>
                <a:t>5</a:t>
              </a:r>
              <a:r>
                <a:rPr lang="ko-KR" altLang="en-US" sz="1900" dirty="0">
                  <a:solidFill>
                    <a:srgbClr val="000000"/>
                  </a:solidFill>
                  <a:latin typeface="Pretendard Light"/>
                  <a:ea typeface="Pretendard Light"/>
                </a:rPr>
                <a:t>종 선정</a:t>
              </a:r>
              <a:endParaRPr lang="en-US" sz="1900" b="0" i="0" u="none" strike="noStrike" dirty="0">
                <a:solidFill>
                  <a:srgbClr val="000000"/>
                </a:solidFill>
                <a:latin typeface="Pretendard Light"/>
              </a:endParaRPr>
            </a:p>
          </p:txBody>
        </p:sp>
      </p:grp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E705732A-7A0A-6809-F405-DBBF393B69A3}"/>
              </a:ext>
            </a:extLst>
          </p:cNvPr>
          <p:cNvGrpSpPr/>
          <p:nvPr/>
        </p:nvGrpSpPr>
        <p:grpSpPr>
          <a:xfrm>
            <a:off x="11944350" y="4121100"/>
            <a:ext cx="4991100" cy="4680000"/>
            <a:chOff x="1257300" y="3746500"/>
            <a:chExt cx="4991100" cy="5029200"/>
          </a:xfrm>
        </p:grpSpPr>
        <p:pic>
          <p:nvPicPr>
            <p:cNvPr id="65" name="Picture 11">
              <a:extLst>
                <a:ext uri="{FF2B5EF4-FFF2-40B4-BE49-F238E27FC236}">
                  <a16:creationId xmlns:a16="http://schemas.microsoft.com/office/drawing/2014/main" id="{689D210B-9941-0431-CDD3-EBF65B577AC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257300" y="3746500"/>
              <a:ext cx="4991100" cy="5029200"/>
            </a:xfrm>
            <a:prstGeom prst="rect">
              <a:avLst/>
            </a:prstGeom>
          </p:spPr>
        </p:pic>
        <p:sp>
          <p:nvSpPr>
            <p:cNvPr id="68" name="TextBox 16">
              <a:extLst>
                <a:ext uri="{FF2B5EF4-FFF2-40B4-BE49-F238E27FC236}">
                  <a16:creationId xmlns:a16="http://schemas.microsoft.com/office/drawing/2014/main" id="{82AE2EC1-B4D1-A45C-6040-A55878176CFE}"/>
                </a:ext>
              </a:extLst>
            </p:cNvPr>
            <p:cNvSpPr txBox="1"/>
            <p:nvPr/>
          </p:nvSpPr>
          <p:spPr>
            <a:xfrm>
              <a:off x="1447800" y="7835900"/>
              <a:ext cx="4622800" cy="685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24499"/>
                </a:lnSpc>
              </a:pPr>
              <a:r>
                <a:rPr lang="ko-KR" altLang="en-US" sz="1900" b="0" i="0" u="none" strike="noStrike" dirty="0" err="1">
                  <a:solidFill>
                    <a:srgbClr val="000000"/>
                  </a:solidFill>
                  <a:ea typeface="Pretendard Light"/>
                </a:rPr>
                <a:t>드론정보포털에서</a:t>
              </a:r>
              <a:r>
                <a:rPr lang="ko-KR" altLang="en-US" sz="1900" b="0" i="0" u="none" strike="noStrike" dirty="0">
                  <a:solidFill>
                    <a:srgbClr val="000000"/>
                  </a:solidFill>
                  <a:ea typeface="Pretendard Light"/>
                </a:rPr>
                <a:t> 지정한 </a:t>
              </a:r>
              <a:r>
                <a:rPr lang="ko-KR" altLang="en-US" sz="1900" b="0" i="0" u="none" strike="noStrike" dirty="0" err="1">
                  <a:solidFill>
                    <a:srgbClr val="000000"/>
                  </a:solidFill>
                  <a:ea typeface="Pretendard Light"/>
                </a:rPr>
                <a:t>드론</a:t>
              </a:r>
              <a:r>
                <a:rPr lang="ko-KR" altLang="en-US" sz="1900" b="0" i="0" u="none" strike="noStrike" dirty="0">
                  <a:solidFill>
                    <a:srgbClr val="000000"/>
                  </a:solidFill>
                  <a:ea typeface="Pretendard Light"/>
                </a:rPr>
                <a:t> 공역 </a:t>
              </a:r>
              <a:r>
                <a:rPr lang="en-US" altLang="ko-KR" sz="1900" b="0" i="0" u="none" strike="noStrike" dirty="0">
                  <a:solidFill>
                    <a:srgbClr val="000000"/>
                  </a:solidFill>
                  <a:ea typeface="Pretendard Light"/>
                </a:rPr>
                <a:t>34</a:t>
              </a:r>
              <a:r>
                <a:rPr lang="ko-KR" altLang="en-US" sz="1900" b="0" i="0" u="none" strike="noStrike" dirty="0">
                  <a:solidFill>
                    <a:srgbClr val="000000"/>
                  </a:solidFill>
                  <a:ea typeface="Pretendard Light"/>
                </a:rPr>
                <a:t>개소</a:t>
              </a:r>
              <a:endParaRPr lang="en-US" altLang="ko-KR" sz="1900" b="0" i="0" u="none" strike="noStrike" dirty="0">
                <a:solidFill>
                  <a:srgbClr val="000000"/>
                </a:solidFill>
                <a:ea typeface="Pretendard Light"/>
              </a:endParaRPr>
            </a:p>
            <a:p>
              <a:pPr lvl="0" algn="ctr">
                <a:lnSpc>
                  <a:spcPct val="124499"/>
                </a:lnSpc>
              </a:pPr>
              <a:r>
                <a:rPr lang="en-US" sz="1900" dirty="0">
                  <a:solidFill>
                    <a:srgbClr val="000000"/>
                  </a:solidFill>
                  <a:latin typeface="Pretendard Light"/>
                  <a:ea typeface="Pretendard Light"/>
                </a:rPr>
                <a:t>(</a:t>
              </a:r>
              <a:r>
                <a:rPr lang="ko-KR" altLang="en-US" sz="1900" dirty="0">
                  <a:solidFill>
                    <a:srgbClr val="000000"/>
                  </a:solidFill>
                  <a:latin typeface="Pretendard Light"/>
                  <a:ea typeface="Pretendard Light"/>
                </a:rPr>
                <a:t>초경량 비행장치 비행공역 </a:t>
              </a:r>
              <a:r>
                <a:rPr lang="en-US" altLang="ko-KR" sz="1900" dirty="0">
                  <a:solidFill>
                    <a:srgbClr val="000000"/>
                  </a:solidFill>
                  <a:latin typeface="Pretendard Light"/>
                  <a:ea typeface="Pretendard Light"/>
                </a:rPr>
                <a:t>+ </a:t>
              </a:r>
              <a:r>
                <a:rPr lang="ko-KR" altLang="en-US" sz="1900" dirty="0" err="1">
                  <a:solidFill>
                    <a:srgbClr val="000000"/>
                  </a:solidFill>
                  <a:latin typeface="Pretendard Light"/>
                  <a:ea typeface="Pretendard Light"/>
                </a:rPr>
                <a:t>드론</a:t>
              </a:r>
              <a:r>
                <a:rPr lang="ko-KR" altLang="en-US" sz="1900" dirty="0">
                  <a:solidFill>
                    <a:srgbClr val="000000"/>
                  </a:solidFill>
                  <a:latin typeface="Pretendard Light"/>
                  <a:ea typeface="Pretendard Light"/>
                </a:rPr>
                <a:t> 공원</a:t>
              </a:r>
              <a:r>
                <a:rPr lang="en-US" altLang="ko-KR" sz="1900" dirty="0">
                  <a:solidFill>
                    <a:srgbClr val="000000"/>
                  </a:solidFill>
                  <a:latin typeface="Pretendard Light"/>
                  <a:ea typeface="Pretendard Light"/>
                </a:rPr>
                <a:t>) </a:t>
              </a:r>
              <a:endParaRPr lang="en-US" sz="1900" b="0" i="0" u="none" strike="noStrike" dirty="0">
                <a:solidFill>
                  <a:srgbClr val="000000"/>
                </a:solidFill>
                <a:latin typeface="Pretendard Light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9E0BD24-912A-D1B4-9B3C-3E4E5586BF59}"/>
              </a:ext>
            </a:extLst>
          </p:cNvPr>
          <p:cNvGrpSpPr/>
          <p:nvPr/>
        </p:nvGrpSpPr>
        <p:grpSpPr>
          <a:xfrm>
            <a:off x="1465279" y="5587379"/>
            <a:ext cx="4968000" cy="1732827"/>
            <a:chOff x="1352550" y="4895275"/>
            <a:chExt cx="4968000" cy="1732827"/>
          </a:xfrm>
        </p:grpSpPr>
        <p:graphicFrame>
          <p:nvGraphicFramePr>
            <p:cNvPr id="79" name="개체 78">
              <a:extLst>
                <a:ext uri="{FF2B5EF4-FFF2-40B4-BE49-F238E27FC236}">
                  <a16:creationId xmlns:a16="http://schemas.microsoft.com/office/drawing/2014/main" id="{167671BA-55D6-BF25-EE48-EB2653CA6A17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2286875166"/>
                </p:ext>
              </p:extLst>
            </p:nvPr>
          </p:nvGraphicFramePr>
          <p:xfrm>
            <a:off x="1352550" y="4900102"/>
            <a:ext cx="4968000" cy="1728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Worksheet" r:id="rId10" imgW="6010275" imgH="1476375" progId="Excel.Sheet.12">
                    <p:embed/>
                  </p:oleObj>
                </mc:Choice>
                <mc:Fallback>
                  <p:oleObj name="Worksheet" r:id="rId10" imgW="6010275" imgH="1476375" progId="Excel.Sheet.12">
                    <p:embed/>
                    <p:pic>
                      <p:nvPicPr>
                        <p:cNvPr id="0" name=""/>
                        <p:cNvPicPr preferRelativeResize="0"/>
                        <p:nvPr/>
                      </p:nvPicPr>
                      <p:blipFill>
                        <a:blip r:embed="rId11"/>
                        <a:stretch>
                          <a:fillRect/>
                        </a:stretch>
                      </p:blipFill>
                      <p:spPr>
                        <a:xfrm>
                          <a:off x="1352550" y="4900102"/>
                          <a:ext cx="4968000" cy="17280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07A97910-5500-5BED-F127-D282761695DA}"/>
                </a:ext>
              </a:extLst>
            </p:cNvPr>
            <p:cNvSpPr/>
            <p:nvPr/>
          </p:nvSpPr>
          <p:spPr>
            <a:xfrm>
              <a:off x="2757055" y="4895275"/>
              <a:ext cx="2844000" cy="1728000"/>
            </a:xfrm>
            <a:prstGeom prst="rect">
              <a:avLst/>
            </a:prstGeom>
            <a:noFill/>
            <a:ln>
              <a:solidFill>
                <a:srgbClr val="0000FF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1" name="TextBox 16">
            <a:extLst>
              <a:ext uri="{FF2B5EF4-FFF2-40B4-BE49-F238E27FC236}">
                <a16:creationId xmlns:a16="http://schemas.microsoft.com/office/drawing/2014/main" id="{5765E2DD-00DE-4703-F80D-FD9792F00BA2}"/>
              </a:ext>
            </a:extLst>
          </p:cNvPr>
          <p:cNvSpPr txBox="1"/>
          <p:nvPr/>
        </p:nvSpPr>
        <p:spPr>
          <a:xfrm>
            <a:off x="1458929" y="7296584"/>
            <a:ext cx="4968000" cy="32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altLang="ko-KR" sz="1200" b="0" i="0" u="none" strike="noStrike" dirty="0">
                <a:solidFill>
                  <a:srgbClr val="000000"/>
                </a:solidFill>
                <a:latin typeface="Pretendard Light"/>
              </a:rPr>
              <a:t> ※ </a:t>
            </a:r>
            <a:r>
              <a:rPr lang="ko-KR" altLang="en-US" sz="1200" b="0" i="0" u="none" strike="noStrike" dirty="0">
                <a:solidFill>
                  <a:srgbClr val="000000"/>
                </a:solidFill>
                <a:latin typeface="Pretendard Light"/>
              </a:rPr>
              <a:t>출처 </a:t>
            </a:r>
            <a:r>
              <a:rPr lang="en-US" altLang="ko-KR" sz="1200" b="0" i="0" u="none" strike="noStrike" dirty="0">
                <a:solidFill>
                  <a:srgbClr val="000000"/>
                </a:solidFill>
                <a:latin typeface="Pretendard Light"/>
              </a:rPr>
              <a:t>: https://www.dji.com/kr/products/comparison-consumer-drones</a:t>
            </a:r>
            <a:endParaRPr lang="en-US" sz="1200" b="0" i="0" u="none" strike="noStrike" dirty="0">
              <a:solidFill>
                <a:srgbClr val="000000"/>
              </a:solidFill>
              <a:latin typeface="Pretendard Light"/>
            </a:endParaRPr>
          </a:p>
        </p:txBody>
      </p:sp>
      <p:pic>
        <p:nvPicPr>
          <p:cNvPr id="88" name="그림 87">
            <a:extLst>
              <a:ext uri="{FF2B5EF4-FFF2-40B4-BE49-F238E27FC236}">
                <a16:creationId xmlns:a16="http://schemas.microsoft.com/office/drawing/2014/main" id="{5E6E873D-108D-5D1F-2126-B75EA41FD42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65279" y="4451300"/>
            <a:ext cx="4991100" cy="1038790"/>
          </a:xfrm>
          <a:prstGeom prst="rect">
            <a:avLst/>
          </a:prstGeom>
        </p:spPr>
      </p:pic>
      <p:pic>
        <p:nvPicPr>
          <p:cNvPr id="94" name="그림 93">
            <a:extLst>
              <a:ext uri="{FF2B5EF4-FFF2-40B4-BE49-F238E27FC236}">
                <a16:creationId xmlns:a16="http://schemas.microsoft.com/office/drawing/2014/main" id="{049E3A9D-F7A9-4BFE-CB1F-B2988267FC4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937335" y="4425901"/>
            <a:ext cx="2412000" cy="2811756"/>
          </a:xfrm>
          <a:prstGeom prst="rect">
            <a:avLst/>
          </a:prstGeom>
        </p:spPr>
      </p:pic>
      <p:pic>
        <p:nvPicPr>
          <p:cNvPr id="98" name="그림 97">
            <a:extLst>
              <a:ext uri="{FF2B5EF4-FFF2-40B4-BE49-F238E27FC236}">
                <a16:creationId xmlns:a16="http://schemas.microsoft.com/office/drawing/2014/main" id="{41D9FA5D-43D7-B8F6-2D80-C8880E9B433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4519120" y="4425901"/>
            <a:ext cx="2412000" cy="2147707"/>
          </a:xfrm>
          <a:prstGeom prst="rect">
            <a:avLst/>
          </a:prstGeom>
        </p:spPr>
      </p:pic>
      <p:sp>
        <p:nvSpPr>
          <p:cNvPr id="99" name="TextBox 16">
            <a:extLst>
              <a:ext uri="{FF2B5EF4-FFF2-40B4-BE49-F238E27FC236}">
                <a16:creationId xmlns:a16="http://schemas.microsoft.com/office/drawing/2014/main" id="{1624FC82-9A4B-2F42-A0C0-A5F64A8938A3}"/>
              </a:ext>
            </a:extLst>
          </p:cNvPr>
          <p:cNvSpPr txBox="1"/>
          <p:nvPr/>
        </p:nvSpPr>
        <p:spPr>
          <a:xfrm>
            <a:off x="11927320" y="7209191"/>
            <a:ext cx="4968000" cy="32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altLang="ko-KR" sz="1200" b="0" i="0" u="none" strike="noStrike" dirty="0">
                <a:solidFill>
                  <a:srgbClr val="000000"/>
                </a:solidFill>
                <a:latin typeface="Pretendard Light"/>
              </a:rPr>
              <a:t> ※ </a:t>
            </a:r>
            <a:r>
              <a:rPr lang="ko-KR" altLang="en-US" sz="1200" b="0" i="0" u="none" strike="noStrike" dirty="0">
                <a:solidFill>
                  <a:srgbClr val="000000"/>
                </a:solidFill>
                <a:latin typeface="Pretendard Light"/>
              </a:rPr>
              <a:t>출처 </a:t>
            </a:r>
            <a:r>
              <a:rPr lang="en-US" altLang="ko-KR" sz="1200" b="0" i="0" u="none" strike="noStrike" dirty="0">
                <a:solidFill>
                  <a:srgbClr val="000000"/>
                </a:solidFill>
                <a:latin typeface="Pretendard Light"/>
              </a:rPr>
              <a:t>: </a:t>
            </a:r>
            <a:r>
              <a:rPr lang="en-US" altLang="ko-KR" sz="1200" dirty="0">
                <a:solidFill>
                  <a:srgbClr val="000000"/>
                </a:solidFill>
                <a:latin typeface="Pretendard Light"/>
              </a:rPr>
              <a:t>https://droneportal.or.kr/subList/22000000153</a:t>
            </a:r>
            <a:r>
              <a:rPr lang="en-US" sz="1200" dirty="0">
                <a:solidFill>
                  <a:srgbClr val="000000"/>
                </a:solidFill>
                <a:latin typeface="Pretendard Light"/>
              </a:rPr>
              <a:t> </a:t>
            </a:r>
          </a:p>
        </p:txBody>
      </p:sp>
      <p:grpSp>
        <p:nvGrpSpPr>
          <p:cNvPr id="103" name="그룹 102">
            <a:extLst>
              <a:ext uri="{FF2B5EF4-FFF2-40B4-BE49-F238E27FC236}">
                <a16:creationId xmlns:a16="http://schemas.microsoft.com/office/drawing/2014/main" id="{997427B5-88F3-E221-AA37-FF1A54AB6251}"/>
              </a:ext>
            </a:extLst>
          </p:cNvPr>
          <p:cNvGrpSpPr/>
          <p:nvPr/>
        </p:nvGrpSpPr>
        <p:grpSpPr>
          <a:xfrm>
            <a:off x="6704494" y="4494699"/>
            <a:ext cx="4996071" cy="526740"/>
            <a:chOff x="6637129" y="5116952"/>
            <a:chExt cx="4996071" cy="526740"/>
          </a:xfrm>
        </p:grpSpPr>
        <p:graphicFrame>
          <p:nvGraphicFramePr>
            <p:cNvPr id="101" name="개체 100">
              <a:extLst>
                <a:ext uri="{FF2B5EF4-FFF2-40B4-BE49-F238E27FC236}">
                  <a16:creationId xmlns:a16="http://schemas.microsoft.com/office/drawing/2014/main" id="{DB738E44-4408-3E12-ADE5-81EAD46F1442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936091406"/>
                </p:ext>
              </p:extLst>
            </p:nvPr>
          </p:nvGraphicFramePr>
          <p:xfrm>
            <a:off x="6652116" y="5122992"/>
            <a:ext cx="4981084" cy="5207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Worksheet" r:id="rId15" imgW="6010275" imgH="428625" progId="Excel.Sheet.12">
                    <p:embed/>
                  </p:oleObj>
                </mc:Choice>
                <mc:Fallback>
                  <p:oleObj name="Worksheet" r:id="rId15" imgW="6010275" imgH="428625" progId="Excel.Sheet.12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6"/>
                        <a:stretch>
                          <a:fillRect/>
                        </a:stretch>
                      </p:blipFill>
                      <p:spPr>
                        <a:xfrm>
                          <a:off x="6652116" y="5122992"/>
                          <a:ext cx="4981084" cy="5207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2B96B929-3232-C694-BD40-E2D1051E4244}"/>
                </a:ext>
              </a:extLst>
            </p:cNvPr>
            <p:cNvSpPr/>
            <p:nvPr/>
          </p:nvSpPr>
          <p:spPr>
            <a:xfrm>
              <a:off x="6637129" y="5116952"/>
              <a:ext cx="2844000" cy="520700"/>
            </a:xfrm>
            <a:prstGeom prst="rect">
              <a:avLst/>
            </a:prstGeom>
            <a:noFill/>
            <a:ln>
              <a:solidFill>
                <a:srgbClr val="0000FF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4" name="TextBox 16">
            <a:extLst>
              <a:ext uri="{FF2B5EF4-FFF2-40B4-BE49-F238E27FC236}">
                <a16:creationId xmlns:a16="http://schemas.microsoft.com/office/drawing/2014/main" id="{AB9A5C6A-2EF3-CBCB-7534-DD10CD17F306}"/>
              </a:ext>
            </a:extLst>
          </p:cNvPr>
          <p:cNvSpPr txBox="1"/>
          <p:nvPr/>
        </p:nvSpPr>
        <p:spPr>
          <a:xfrm>
            <a:off x="10158179" y="5208727"/>
            <a:ext cx="1542386" cy="109446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24499"/>
              </a:lnSpc>
            </a:pPr>
            <a:r>
              <a:rPr lang="en-US" altLang="ko-KR" sz="12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 ※ </a:t>
            </a:r>
            <a:r>
              <a:rPr lang="ko-KR" altLang="en-US" sz="12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출</a:t>
            </a:r>
            <a:r>
              <a:rPr lang="ko-KR" altLang="en-US" sz="1200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처</a:t>
            </a:r>
            <a:r>
              <a:rPr lang="ko-KR" altLang="en-US" sz="12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 </a:t>
            </a:r>
            <a:r>
              <a:rPr lang="en-US" altLang="ko-KR" sz="1200" b="0" i="0" u="none" strike="noStrike" dirty="0">
                <a:solidFill>
                  <a:srgbClr val="000000"/>
                </a:solidFill>
                <a:effectLst/>
                <a:latin typeface="Pretendard Light" panose="020B0600000101010101" charset="-127"/>
                <a:ea typeface="Pretendard Light" panose="020B0600000101010101" charset="-127"/>
              </a:rPr>
              <a:t>: https://www.data.go.kr/tcs/dss/selectApiDataDetailView.do?publicDataPk=15059093</a:t>
            </a:r>
            <a:endParaRPr lang="en-US" altLang="ko-KR" sz="1200" b="0" i="0" u="none" strike="noStrike" dirty="0">
              <a:solidFill>
                <a:srgbClr val="000000"/>
              </a:solidFill>
              <a:latin typeface="Pretendard Light" panose="020B0600000101010101" charset="-127"/>
              <a:ea typeface="Pretendard Light" panose="020B0600000101010101" charset="-127"/>
            </a:endParaRPr>
          </a:p>
        </p:txBody>
      </p:sp>
      <p:pic>
        <p:nvPicPr>
          <p:cNvPr id="1026" name="Picture 2" descr="텍스트, 스크린샷, 폰트, 소프트웨어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14015A07-2B3B-F115-897E-A9CFB688B2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26" y="5118518"/>
            <a:ext cx="3343977" cy="242370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5">
            <a:extLst>
              <a:ext uri="{FF2B5EF4-FFF2-40B4-BE49-F238E27FC236}">
                <a16:creationId xmlns:a16="http://schemas.microsoft.com/office/drawing/2014/main" id="{2FA5317F-1111-67F6-96BC-EB47AACDEFAD}"/>
              </a:ext>
            </a:extLst>
          </p:cNvPr>
          <p:cNvSpPr txBox="1"/>
          <p:nvPr/>
        </p:nvSpPr>
        <p:spPr>
          <a:xfrm>
            <a:off x="1143000" y="9398000"/>
            <a:ext cx="7747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sz="1200" b="0" i="0" u="none" strike="noStrike" dirty="0">
                <a:solidFill>
                  <a:srgbClr val="000000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[ 4</a:t>
            </a:r>
            <a:r>
              <a:rPr lang="ko-KR" altLang="en-US" sz="1200" b="0" i="0" u="none" strike="noStrike" dirty="0">
                <a:solidFill>
                  <a:srgbClr val="000000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조 </a:t>
            </a:r>
            <a:r>
              <a:rPr lang="en-US" altLang="ko-KR" sz="1200" b="0" i="0" u="none" strike="noStrike" dirty="0">
                <a:solidFill>
                  <a:srgbClr val="000000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]</a:t>
            </a:r>
            <a:endParaRPr lang="en-US" sz="1200" b="0" i="0" u="none" strike="noStrike" dirty="0">
              <a:solidFill>
                <a:srgbClr val="000000"/>
              </a:solidFill>
              <a:latin typeface="Gmarket Sans Medium" panose="020B0600000101010101" charset="-127"/>
              <a:ea typeface="Gmarket Sans Medium" panose="020B0600000101010101" charset="-127"/>
            </a:endParaRPr>
          </a:p>
        </p:txBody>
      </p:sp>
      <p:sp>
        <p:nvSpPr>
          <p:cNvPr id="5" name="TextBox 16">
            <a:extLst>
              <a:ext uri="{FF2B5EF4-FFF2-40B4-BE49-F238E27FC236}">
                <a16:creationId xmlns:a16="http://schemas.microsoft.com/office/drawing/2014/main" id="{2AD8CBB0-3816-17F8-718A-DC7CF695BE12}"/>
              </a:ext>
            </a:extLst>
          </p:cNvPr>
          <p:cNvSpPr txBox="1"/>
          <p:nvPr/>
        </p:nvSpPr>
        <p:spPr>
          <a:xfrm>
            <a:off x="1435100" y="1778000"/>
            <a:ext cx="20320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1600" b="0" i="0" u="none" strike="noStrike" spc="-100" dirty="0">
                <a:solidFill>
                  <a:srgbClr val="595959"/>
                </a:solidFill>
                <a:latin typeface="Gmarket Sans Medium"/>
              </a:rPr>
              <a:t>l   </a:t>
            </a:r>
            <a:r>
              <a:rPr lang="en-US" sz="1600" spc="-100" dirty="0">
                <a:solidFill>
                  <a:srgbClr val="595959"/>
                </a:solidFill>
                <a:latin typeface="Gmarket Sans Medium"/>
              </a:rPr>
              <a:t>Chapter</a:t>
            </a:r>
            <a:r>
              <a:rPr lang="ko-KR" altLang="en-US" sz="1600" spc="-10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en-US" altLang="ko-KR" sz="1600" spc="-100" dirty="0">
                <a:solidFill>
                  <a:srgbClr val="595959"/>
                </a:solidFill>
                <a:latin typeface="Gmarket Sans Medium"/>
              </a:rPr>
              <a:t>3</a:t>
            </a:r>
            <a:r>
              <a:rPr lang="en-US" altLang="ko-KR" sz="1600" b="0" i="0" u="none" strike="noStrike" spc="-100" dirty="0">
                <a:solidFill>
                  <a:srgbClr val="595959"/>
                </a:solidFill>
                <a:latin typeface="Gmarket Sans Medium"/>
              </a:rPr>
              <a:t>   </a:t>
            </a:r>
            <a:r>
              <a:rPr lang="en-US" sz="1600" b="0" i="0" u="none" strike="noStrike" spc="-100" dirty="0">
                <a:solidFill>
                  <a:srgbClr val="595959"/>
                </a:solidFill>
                <a:latin typeface="Gmarket Sans Medium"/>
              </a:rPr>
              <a:t>l</a:t>
            </a:r>
          </a:p>
        </p:txBody>
      </p:sp>
      <p:sp>
        <p:nvSpPr>
          <p:cNvPr id="12" name="TextBox 17">
            <a:extLst>
              <a:ext uri="{FF2B5EF4-FFF2-40B4-BE49-F238E27FC236}">
                <a16:creationId xmlns:a16="http://schemas.microsoft.com/office/drawing/2014/main" id="{7C06A8F0-7D46-6D6C-1F09-31A3B4D6DC82}"/>
              </a:ext>
            </a:extLst>
          </p:cNvPr>
          <p:cNvSpPr txBox="1"/>
          <p:nvPr/>
        </p:nvSpPr>
        <p:spPr>
          <a:xfrm>
            <a:off x="1435100" y="2362200"/>
            <a:ext cx="7797800" cy="1028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5800" b="1" i="0" u="none" strike="noStrike" spc="-200" dirty="0">
                <a:solidFill>
                  <a:srgbClr val="000000"/>
                </a:solidFill>
                <a:ea typeface="Gmarket Sans Medium"/>
              </a:rPr>
              <a:t>데이터 </a:t>
            </a:r>
            <a:r>
              <a:rPr lang="ko-KR" altLang="en-US" sz="5800" b="1" spc="-200" dirty="0">
                <a:solidFill>
                  <a:srgbClr val="9E9E9E"/>
                </a:solidFill>
                <a:ea typeface="Gmarket Sans Medium"/>
              </a:rPr>
              <a:t>범위 및 조건</a:t>
            </a:r>
            <a:endParaRPr lang="ko-KR" sz="5800" b="1" i="0" u="none" strike="noStrike" spc="-200" dirty="0">
              <a:solidFill>
                <a:srgbClr val="9E9E9E"/>
              </a:solidFill>
              <a:ea typeface="Gmarket Sans Medium"/>
            </a:endParaRPr>
          </a:p>
        </p:txBody>
      </p:sp>
      <p:sp>
        <p:nvSpPr>
          <p:cNvPr id="17" name="TextBox 15">
            <a:extLst>
              <a:ext uri="{FF2B5EF4-FFF2-40B4-BE49-F238E27FC236}">
                <a16:creationId xmlns:a16="http://schemas.microsoft.com/office/drawing/2014/main" id="{698DB4E9-1B6E-6DAB-E157-51768D9287F2}"/>
              </a:ext>
            </a:extLst>
          </p:cNvPr>
          <p:cNvSpPr txBox="1"/>
          <p:nvPr/>
        </p:nvSpPr>
        <p:spPr>
          <a:xfrm>
            <a:off x="2165159" y="3740100"/>
            <a:ext cx="36000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2000" b="0" i="0" u="none" strike="noStrike" spc="-100" dirty="0" err="1">
                <a:solidFill>
                  <a:srgbClr val="000000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드론</a:t>
            </a:r>
            <a:r>
              <a:rPr lang="ko-KR" altLang="en-US" sz="2000" b="0" i="0" u="none" strike="noStrike" spc="-100" dirty="0">
                <a:solidFill>
                  <a:srgbClr val="000000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 모델</a:t>
            </a:r>
            <a:endParaRPr lang="en-US" sz="2000" b="0" i="0" u="none" strike="noStrike" spc="-100" dirty="0">
              <a:solidFill>
                <a:srgbClr val="000000"/>
              </a:solidFill>
              <a:latin typeface="Gmarket Sans Medium"/>
            </a:endParaRPr>
          </a:p>
        </p:txBody>
      </p:sp>
      <p:sp>
        <p:nvSpPr>
          <p:cNvPr id="18" name="TextBox 15">
            <a:extLst>
              <a:ext uri="{FF2B5EF4-FFF2-40B4-BE49-F238E27FC236}">
                <a16:creationId xmlns:a16="http://schemas.microsoft.com/office/drawing/2014/main" id="{22AB5E0E-24F4-BB9F-1859-9234344A296B}"/>
              </a:ext>
            </a:extLst>
          </p:cNvPr>
          <p:cNvSpPr txBox="1"/>
          <p:nvPr/>
        </p:nvSpPr>
        <p:spPr>
          <a:xfrm>
            <a:off x="7440350" y="3740100"/>
            <a:ext cx="34200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2000" spc="-100" dirty="0">
                <a:solidFill>
                  <a:srgbClr val="000000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기상 조건</a:t>
            </a:r>
            <a:endParaRPr lang="en-US" sz="2000" b="0" i="0" u="none" strike="noStrike" spc="-100" dirty="0">
              <a:solidFill>
                <a:srgbClr val="000000"/>
              </a:solidFill>
              <a:latin typeface="Gmarket Sans Medium" panose="020B0600000101010101" charset="-127"/>
              <a:ea typeface="Gmarket Sans Medium" panose="020B0600000101010101" charset="-127"/>
            </a:endParaRPr>
          </a:p>
        </p:txBody>
      </p:sp>
      <p:sp>
        <p:nvSpPr>
          <p:cNvPr id="19" name="TextBox 15">
            <a:extLst>
              <a:ext uri="{FF2B5EF4-FFF2-40B4-BE49-F238E27FC236}">
                <a16:creationId xmlns:a16="http://schemas.microsoft.com/office/drawing/2014/main" id="{AD68C73E-1C22-347A-1BF0-C9B5481ED489}"/>
              </a:ext>
            </a:extLst>
          </p:cNvPr>
          <p:cNvSpPr txBox="1"/>
          <p:nvPr/>
        </p:nvSpPr>
        <p:spPr>
          <a:xfrm>
            <a:off x="12729900" y="3740100"/>
            <a:ext cx="34200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2000" b="0" i="0" u="none" strike="noStrike" spc="-100" dirty="0">
                <a:solidFill>
                  <a:srgbClr val="000000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지역 범위</a:t>
            </a:r>
            <a:endParaRPr lang="en-US" sz="2000" b="0" i="0" u="none" strike="noStrike" spc="-100" dirty="0">
              <a:solidFill>
                <a:srgbClr val="000000"/>
              </a:solidFill>
              <a:latin typeface="Gmarket Sans Medium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E4222F-C539-1D99-095B-4AAD8C2A27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Picture 2">
            <a:extLst>
              <a:ext uri="{FF2B5EF4-FFF2-40B4-BE49-F238E27FC236}">
                <a16:creationId xmlns:a16="http://schemas.microsoft.com/office/drawing/2014/main" id="{D1E4ED2B-B323-5A71-A199-3CAF47C243A7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96900" y="863600"/>
            <a:ext cx="17106900" cy="90170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B77F5413-F8B4-C491-9441-6DA2B9AC6D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32100" y="9321800"/>
            <a:ext cx="1676400" cy="3810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9F38082D-B61C-2A6C-216A-776DA9BA04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800" y="9321800"/>
            <a:ext cx="914400" cy="3810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A68FF60B-ED79-E18B-1A22-6D8CB205D7DC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95300" y="533400"/>
            <a:ext cx="17297400" cy="520700"/>
          </a:xfrm>
          <a:prstGeom prst="rect">
            <a:avLst/>
          </a:prstGeom>
          <a:effectLst>
            <a:outerShdw dist="24179" dir="5400000">
              <a:srgbClr val="9E9E9E">
                <a:alpha val="100000"/>
              </a:srgbClr>
            </a:outerShdw>
          </a:effectLst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7AB32124-6A3F-932A-7572-31445ED988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7300" y="635000"/>
            <a:ext cx="292100" cy="2921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297F7C63-9EC0-6ACB-24D6-111D04F69462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346200" y="-571500"/>
            <a:ext cx="114300" cy="14351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1B6B6FF5-4A3D-D146-5587-C6DDEAA25D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789400" y="635000"/>
            <a:ext cx="292100" cy="2921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E5177654-F527-D58F-C248-6090274132F7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6865600" y="-571500"/>
            <a:ext cx="114300" cy="1435100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E71D5317-B357-CEA9-5F09-BF6D49F7F577}"/>
              </a:ext>
            </a:extLst>
          </p:cNvPr>
          <p:cNvPicPr preferRelativeResize="0">
            <a:picLocks/>
          </p:cNvPicPr>
          <p:nvPr/>
        </p:nvPicPr>
        <p:blipFill>
          <a:blip r:embed="rId8">
            <a:biLevel thresh="75000"/>
          </a:blip>
          <a:stretch>
            <a:fillRect/>
          </a:stretch>
        </p:blipFill>
        <p:spPr>
          <a:xfrm rot="5400000">
            <a:off x="13192350" y="3345722"/>
            <a:ext cx="3600000" cy="3733800"/>
          </a:xfrm>
          <a:prstGeom prst="rect">
            <a:avLst/>
          </a:prstGeo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id="{A45728F0-84D7-69E2-C4F4-758EDEC0BB18}"/>
              </a:ext>
            </a:extLst>
          </p:cNvPr>
          <p:cNvPicPr preferRelativeResize="0">
            <a:picLocks/>
          </p:cNvPicPr>
          <p:nvPr/>
        </p:nvPicPr>
        <p:blipFill>
          <a:blip r:embed="rId9">
            <a:biLevel thresh="75000"/>
          </a:blip>
          <a:stretch>
            <a:fillRect/>
          </a:stretch>
        </p:blipFill>
        <p:spPr>
          <a:xfrm rot="5400000">
            <a:off x="7577287" y="875938"/>
            <a:ext cx="3600000" cy="8666087"/>
          </a:xfrm>
          <a:prstGeom prst="rect">
            <a:avLst/>
          </a:prstGeom>
        </p:spPr>
      </p:pic>
      <p:pic>
        <p:nvPicPr>
          <p:cNvPr id="14" name="Picture 14">
            <a:extLst>
              <a:ext uri="{FF2B5EF4-FFF2-40B4-BE49-F238E27FC236}">
                <a16:creationId xmlns:a16="http://schemas.microsoft.com/office/drawing/2014/main" id="{79FA6007-5EF6-ACA0-4CDF-70674AB2D26B}"/>
              </a:ext>
            </a:extLst>
          </p:cNvPr>
          <p:cNvPicPr preferRelativeResize="0">
            <a:picLocks/>
          </p:cNvPicPr>
          <p:nvPr/>
        </p:nvPicPr>
        <p:blipFill>
          <a:blip r:embed="rId10">
            <a:biLevel thresh="75000"/>
          </a:blip>
          <a:stretch>
            <a:fillRect/>
          </a:stretch>
        </p:blipFill>
        <p:spPr>
          <a:xfrm rot="5400000">
            <a:off x="1617500" y="3232622"/>
            <a:ext cx="3600000" cy="3960000"/>
          </a:xfrm>
          <a:prstGeom prst="rect">
            <a:avLst/>
          </a:prstGeom>
        </p:spPr>
      </p:pic>
      <p:sp>
        <p:nvSpPr>
          <p:cNvPr id="31" name="TextBox 31">
            <a:extLst>
              <a:ext uri="{FF2B5EF4-FFF2-40B4-BE49-F238E27FC236}">
                <a16:creationId xmlns:a16="http://schemas.microsoft.com/office/drawing/2014/main" id="{ECEA489B-0C4E-F73E-5EB1-DCD24A73FBE8}"/>
              </a:ext>
            </a:extLst>
          </p:cNvPr>
          <p:cNvSpPr txBox="1"/>
          <p:nvPr/>
        </p:nvSpPr>
        <p:spPr>
          <a:xfrm>
            <a:off x="1465289" y="7009883"/>
            <a:ext cx="4285467" cy="1800000"/>
          </a:xfrm>
          <a:prstGeom prst="rect">
            <a:avLst/>
          </a:prstGeom>
        </p:spPr>
        <p:txBody>
          <a:bodyPr lIns="0" tIns="0" rIns="0" bIns="0" rtlCol="0" anchor="t" anchorCtr="0"/>
          <a:lstStyle/>
          <a:p>
            <a:pPr lvl="0">
              <a:lnSpc>
                <a:spcPct val="149400"/>
              </a:lnSpc>
            </a:pPr>
            <a:r>
              <a:rPr lang="ko-KR" altLang="en-US" sz="1900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▶</a:t>
            </a:r>
            <a:r>
              <a:rPr lang="en-US" altLang="ko-KR" sz="1900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 20</a:t>
            </a:r>
            <a:r>
              <a:rPr lang="en-US" sz="1900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24</a:t>
            </a:r>
            <a:r>
              <a:rPr lang="ko-KR" altLang="en-US" sz="1900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년 기상정보 </a:t>
            </a:r>
            <a:r>
              <a:rPr lang="ko-KR" altLang="en-US" sz="1900" dirty="0" err="1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크롤링</a:t>
            </a:r>
            <a:endParaRPr lang="en-US" altLang="ko-KR" sz="1900" dirty="0">
              <a:solidFill>
                <a:srgbClr val="000000"/>
              </a:solidFill>
              <a:latin typeface="Pretendard Light" panose="020B0600000101010101" charset="-127"/>
              <a:ea typeface="Pretendard Light" panose="020B0600000101010101" charset="-127"/>
            </a:endParaRPr>
          </a:p>
          <a:p>
            <a:pPr lvl="0">
              <a:lnSpc>
                <a:spcPct val="149400"/>
              </a:lnSpc>
            </a:pPr>
            <a:r>
              <a:rPr lang="en-US" altLang="ko-KR" sz="1900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   - </a:t>
            </a:r>
            <a:r>
              <a:rPr lang="ko-KR" altLang="en-US" sz="1900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수집 데이터 기간 </a:t>
            </a:r>
            <a:r>
              <a:rPr lang="en-US" altLang="ko-KR" sz="1900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: 2024.01.01</a:t>
            </a:r>
            <a:r>
              <a:rPr lang="ko-KR" altLang="en-US" sz="1900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 </a:t>
            </a:r>
            <a:r>
              <a:rPr lang="en-US" altLang="ko-KR" sz="1900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~</a:t>
            </a:r>
            <a:r>
              <a:rPr lang="ko-KR" altLang="en-US" sz="1900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 </a:t>
            </a:r>
            <a:r>
              <a:rPr lang="en-US" altLang="ko-KR" sz="1900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12.31</a:t>
            </a:r>
          </a:p>
          <a:p>
            <a:pPr lvl="0">
              <a:lnSpc>
                <a:spcPct val="149400"/>
              </a:lnSpc>
            </a:pPr>
            <a:r>
              <a:rPr lang="en-US" altLang="ko-KR" sz="1900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   - </a:t>
            </a:r>
            <a:r>
              <a:rPr lang="ko-KR" altLang="en-US" sz="1900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수집 건수 </a:t>
            </a:r>
            <a:r>
              <a:rPr lang="en-US" altLang="ko-KR" sz="1900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: 35,133</a:t>
            </a:r>
            <a:r>
              <a:rPr lang="ko-KR" altLang="en-US" sz="1900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건</a:t>
            </a:r>
            <a:endParaRPr lang="en-US" altLang="ko-KR" sz="1900" dirty="0">
              <a:solidFill>
                <a:srgbClr val="000000"/>
              </a:solidFill>
              <a:latin typeface="Pretendard Light" panose="020B0600000101010101" charset="-127"/>
              <a:ea typeface="Pretendard Light" panose="020B0600000101010101" charset="-127"/>
            </a:endParaRPr>
          </a:p>
        </p:txBody>
      </p:sp>
      <p:sp>
        <p:nvSpPr>
          <p:cNvPr id="32" name="TextBox 32">
            <a:extLst>
              <a:ext uri="{FF2B5EF4-FFF2-40B4-BE49-F238E27FC236}">
                <a16:creationId xmlns:a16="http://schemas.microsoft.com/office/drawing/2014/main" id="{31A7F70F-E5E3-0919-B674-54241871BCEF}"/>
              </a:ext>
            </a:extLst>
          </p:cNvPr>
          <p:cNvSpPr txBox="1"/>
          <p:nvPr/>
        </p:nvSpPr>
        <p:spPr>
          <a:xfrm>
            <a:off x="6238100" y="7008789"/>
            <a:ext cx="6328550" cy="1800000"/>
          </a:xfrm>
          <a:prstGeom prst="rect">
            <a:avLst/>
          </a:prstGeom>
        </p:spPr>
        <p:txBody>
          <a:bodyPr lIns="0" tIns="0" rIns="0" bIns="0" rtlCol="0" anchor="t" anchorCtr="0"/>
          <a:lstStyle/>
          <a:p>
            <a:pPr lvl="0">
              <a:lnSpc>
                <a:spcPct val="149400"/>
              </a:lnSpc>
            </a:pPr>
            <a:r>
              <a:rPr lang="ko-KR" altLang="en-US" sz="19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▶ 누락</a:t>
            </a:r>
            <a:r>
              <a:rPr lang="en-US" altLang="ko-KR" sz="19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 </a:t>
            </a:r>
            <a:r>
              <a:rPr lang="ko-KR" altLang="en-US" sz="19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데이터 추가 </a:t>
            </a:r>
            <a:r>
              <a:rPr lang="ko-KR" altLang="en-US" sz="1900" b="0" i="0" u="none" strike="noStrike" dirty="0" err="1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결측치</a:t>
            </a:r>
            <a:r>
              <a:rPr lang="ko-KR" altLang="en-US" sz="19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 처리</a:t>
            </a:r>
            <a:endParaRPr lang="en-US" altLang="ko-KR" sz="1900" b="0" i="0" u="none" strike="noStrike" dirty="0">
              <a:solidFill>
                <a:srgbClr val="000000"/>
              </a:solidFill>
              <a:latin typeface="Pretendard Light" panose="020B0600000101010101" charset="-127"/>
              <a:ea typeface="Pretendard Light" panose="020B0600000101010101" charset="-127"/>
            </a:endParaRPr>
          </a:p>
          <a:p>
            <a:pPr>
              <a:lnSpc>
                <a:spcPct val="149400"/>
              </a:lnSpc>
            </a:pPr>
            <a:r>
              <a:rPr lang="ko-KR" altLang="en-US" sz="19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   </a:t>
            </a:r>
            <a:r>
              <a:rPr lang="en-US" altLang="ko-KR" sz="19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- </a:t>
            </a:r>
            <a:r>
              <a:rPr lang="ko-KR" altLang="en-US" sz="19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누락 데이터 </a:t>
            </a:r>
            <a:r>
              <a:rPr lang="en-US" altLang="ko-KR" sz="19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3</a:t>
            </a:r>
            <a:r>
              <a:rPr lang="ko-KR" altLang="en-US" sz="19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건 추가</a:t>
            </a:r>
            <a:endParaRPr lang="en-US" altLang="ko-KR" sz="1900" dirty="0">
              <a:solidFill>
                <a:srgbClr val="000000"/>
              </a:solidFill>
              <a:latin typeface="Pretendard Light" panose="020B0600000101010101" charset="-127"/>
              <a:ea typeface="Pretendard Light" panose="020B0600000101010101" charset="-127"/>
            </a:endParaRPr>
          </a:p>
          <a:p>
            <a:pPr lvl="0">
              <a:lnSpc>
                <a:spcPct val="149400"/>
              </a:lnSpc>
            </a:pPr>
            <a:r>
              <a:rPr lang="en-US" sz="19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   - </a:t>
            </a:r>
            <a:r>
              <a:rPr lang="ko-KR" altLang="en-US" sz="1900" b="0" i="0" u="none" strike="noStrike" dirty="0" err="1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결측치</a:t>
            </a:r>
            <a:r>
              <a:rPr lang="ko-KR" altLang="en-US" sz="19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 확인 </a:t>
            </a:r>
            <a:r>
              <a:rPr lang="en-US" altLang="ko-KR" sz="19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(</a:t>
            </a:r>
            <a:r>
              <a:rPr lang="ko-KR" altLang="en-US" sz="19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풍속 </a:t>
            </a:r>
            <a:r>
              <a:rPr lang="en-US" altLang="ko-KR" sz="19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95</a:t>
            </a:r>
            <a:r>
              <a:rPr lang="ko-KR" altLang="en-US" sz="19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건</a:t>
            </a:r>
            <a:r>
              <a:rPr lang="en-US" altLang="ko-KR" sz="19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, </a:t>
            </a:r>
            <a:r>
              <a:rPr lang="ko-KR" altLang="en-US" sz="19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기온 </a:t>
            </a:r>
            <a:r>
              <a:rPr lang="en-US" altLang="ko-KR" sz="19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57</a:t>
            </a:r>
            <a:r>
              <a:rPr lang="ko-KR" altLang="en-US" sz="19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건</a:t>
            </a:r>
            <a:r>
              <a:rPr lang="en-US" altLang="ko-KR" sz="19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, </a:t>
            </a:r>
            <a:r>
              <a:rPr lang="ko-KR" altLang="en-US" sz="19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강수량 </a:t>
            </a:r>
            <a:r>
              <a:rPr lang="en-US" altLang="ko-KR" sz="19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20,726</a:t>
            </a:r>
            <a:r>
              <a:rPr lang="ko-KR" altLang="en-US" sz="19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건</a:t>
            </a:r>
            <a:r>
              <a:rPr lang="en-US" altLang="ko-KR" sz="19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)</a:t>
            </a:r>
          </a:p>
          <a:p>
            <a:pPr lvl="0">
              <a:lnSpc>
                <a:spcPct val="149400"/>
              </a:lnSpc>
            </a:pPr>
            <a:r>
              <a:rPr lang="en-US" sz="1900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  </a:t>
            </a:r>
            <a:endParaRPr lang="en-US" sz="1900" b="0" i="0" u="none" strike="noStrike" dirty="0">
              <a:solidFill>
                <a:srgbClr val="000000"/>
              </a:solidFill>
              <a:latin typeface="Pretendard Light" panose="020B0600000101010101" charset="-127"/>
              <a:ea typeface="Pretendard Light" panose="020B0600000101010101" charset="-127"/>
            </a:endParaRPr>
          </a:p>
        </p:txBody>
      </p:sp>
      <p:sp>
        <p:nvSpPr>
          <p:cNvPr id="34" name="TextBox 34">
            <a:extLst>
              <a:ext uri="{FF2B5EF4-FFF2-40B4-BE49-F238E27FC236}">
                <a16:creationId xmlns:a16="http://schemas.microsoft.com/office/drawing/2014/main" id="{1E4B8A53-AD46-A9AE-E5EB-34523AB277A3}"/>
              </a:ext>
            </a:extLst>
          </p:cNvPr>
          <p:cNvSpPr txBox="1"/>
          <p:nvPr/>
        </p:nvSpPr>
        <p:spPr>
          <a:xfrm>
            <a:off x="13227050" y="7008789"/>
            <a:ext cx="3917950" cy="1800000"/>
          </a:xfrm>
          <a:prstGeom prst="rect">
            <a:avLst/>
          </a:prstGeom>
        </p:spPr>
        <p:txBody>
          <a:bodyPr lIns="0" tIns="0" rIns="0" bIns="0" rtlCol="0" anchor="t" anchorCtr="0"/>
          <a:lstStyle/>
          <a:p>
            <a:pPr lvl="0">
              <a:lnSpc>
                <a:spcPct val="149400"/>
              </a:lnSpc>
            </a:pPr>
            <a:r>
              <a:rPr lang="ko-KR" altLang="en-US" sz="1900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▶</a:t>
            </a:r>
            <a:r>
              <a:rPr lang="en-US" altLang="ko-KR" sz="1900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 </a:t>
            </a:r>
            <a:r>
              <a:rPr lang="ko-KR" altLang="en-US" sz="1900" dirty="0" err="1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결측치</a:t>
            </a:r>
            <a:r>
              <a:rPr lang="ko-KR" altLang="en-US" sz="1900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 처리</a:t>
            </a:r>
            <a:endParaRPr lang="en-US" altLang="ko-KR" sz="1900" dirty="0">
              <a:solidFill>
                <a:srgbClr val="000000"/>
              </a:solidFill>
              <a:latin typeface="Pretendard Light" panose="020B0600000101010101" charset="-127"/>
              <a:ea typeface="Pretendard Light" panose="020B0600000101010101" charset="-127"/>
            </a:endParaRPr>
          </a:p>
          <a:p>
            <a:pPr lvl="0">
              <a:lnSpc>
                <a:spcPct val="149400"/>
              </a:lnSpc>
            </a:pPr>
            <a:r>
              <a:rPr lang="en-US" altLang="ko-KR" sz="1900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   - </a:t>
            </a:r>
            <a:r>
              <a:rPr lang="ko-KR" altLang="en-US" sz="1900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풍속</a:t>
            </a:r>
            <a:r>
              <a:rPr lang="en-US" altLang="ko-KR" sz="1900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, </a:t>
            </a:r>
            <a:r>
              <a:rPr lang="ko-KR" altLang="en-US" sz="1900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기온은 전일 값으로 대체</a:t>
            </a:r>
            <a:endParaRPr lang="en-US" altLang="ko-KR" sz="1900" dirty="0">
              <a:solidFill>
                <a:srgbClr val="000000"/>
              </a:solidFill>
              <a:latin typeface="Pretendard Light" panose="020B0600000101010101" charset="-127"/>
              <a:ea typeface="Pretendard Light" panose="020B0600000101010101" charset="-127"/>
            </a:endParaRPr>
          </a:p>
          <a:p>
            <a:pPr lvl="0">
              <a:lnSpc>
                <a:spcPct val="149400"/>
              </a:lnSpc>
            </a:pPr>
            <a:r>
              <a:rPr lang="en-US" altLang="ko-KR" sz="1900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   - </a:t>
            </a:r>
            <a:r>
              <a:rPr lang="ko-KR" altLang="en-US" sz="1900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강수량은 </a:t>
            </a:r>
            <a:r>
              <a:rPr lang="en-US" altLang="ko-KR" sz="1900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0</a:t>
            </a:r>
            <a:r>
              <a:rPr lang="ko-KR" altLang="en-US" sz="1900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으로 대체</a:t>
            </a:r>
            <a:endParaRPr lang="en-US" altLang="ko-KR" sz="1900" dirty="0">
              <a:solidFill>
                <a:srgbClr val="000000"/>
              </a:solidFill>
              <a:latin typeface="Pretendard Light" panose="020B0600000101010101" charset="-127"/>
              <a:ea typeface="Pretendard Light" panose="020B0600000101010101" charset="-127"/>
            </a:endParaRPr>
          </a:p>
          <a:p>
            <a:pPr lvl="0">
              <a:lnSpc>
                <a:spcPct val="149400"/>
              </a:lnSpc>
            </a:pPr>
            <a:endParaRPr lang="ko-KR" altLang="en-US" sz="1900" dirty="0">
              <a:solidFill>
                <a:srgbClr val="000000"/>
              </a:solidFill>
              <a:latin typeface="Pretendard Light" panose="020B0600000101010101" charset="-127"/>
              <a:ea typeface="Pretendard Light" panose="020B0600000101010101" charset="-127"/>
            </a:endParaRPr>
          </a:p>
        </p:txBody>
      </p:sp>
      <p:sp>
        <p:nvSpPr>
          <p:cNvPr id="37" name="TextBox 37">
            <a:extLst>
              <a:ext uri="{FF2B5EF4-FFF2-40B4-BE49-F238E27FC236}">
                <a16:creationId xmlns:a16="http://schemas.microsoft.com/office/drawing/2014/main" id="{8B32A746-C54B-F16D-19F1-FEA7DFF0647B}"/>
              </a:ext>
            </a:extLst>
          </p:cNvPr>
          <p:cNvSpPr txBox="1"/>
          <p:nvPr/>
        </p:nvSpPr>
        <p:spPr>
          <a:xfrm>
            <a:off x="15608300" y="9398000"/>
            <a:ext cx="15240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sz="1200" dirty="0">
                <a:solidFill>
                  <a:srgbClr val="000000"/>
                </a:solidFill>
                <a:latin typeface="Gmarket Sans Medium"/>
              </a:rPr>
              <a:t>4</a:t>
            </a:r>
            <a:r>
              <a:rPr lang="en-US" sz="1200" b="0" i="0" u="none" strike="noStrike" dirty="0">
                <a:solidFill>
                  <a:srgbClr val="000000"/>
                </a:solidFill>
                <a:latin typeface="Gmarket Sans Medium"/>
              </a:rPr>
              <a:t>  /  12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025AD9B2-90D2-9E06-8F86-1ED5DE4428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68400" y="3964114"/>
            <a:ext cx="2433178" cy="2522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텍스트, 스크린샷, 폰트, 번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8F80A3AD-C049-F577-21BE-FA3E602943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8740" y="3498507"/>
            <a:ext cx="3305532" cy="3299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0F734DAA-0AFC-3E06-D50B-5E5B06795C93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7706" y="4384200"/>
            <a:ext cx="1765516" cy="208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1384CAE-DAC0-59BD-35AB-ED694A1879F7}"/>
              </a:ext>
            </a:extLst>
          </p:cNvPr>
          <p:cNvSpPr txBox="1"/>
          <p:nvPr/>
        </p:nvSpPr>
        <p:spPr>
          <a:xfrm>
            <a:off x="8534324" y="4000500"/>
            <a:ext cx="1685925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en-US" altLang="ko-KR" sz="1600" spc="-100" dirty="0">
                <a:solidFill>
                  <a:srgbClr val="000000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[ </a:t>
            </a:r>
            <a:r>
              <a:rPr lang="ko-KR" altLang="en-US" sz="1600" spc="-100" dirty="0" err="1">
                <a:solidFill>
                  <a:srgbClr val="000000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결측치</a:t>
            </a:r>
            <a:r>
              <a:rPr lang="ko-KR" altLang="en-US" sz="1600" spc="-100" dirty="0">
                <a:solidFill>
                  <a:srgbClr val="000000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 시각화 </a:t>
            </a:r>
            <a:r>
              <a:rPr lang="en-US" altLang="ko-KR" sz="1600" spc="-100" dirty="0">
                <a:solidFill>
                  <a:srgbClr val="000000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]</a:t>
            </a:r>
            <a:endParaRPr lang="en-US" sz="1600" b="0" i="0" u="none" strike="noStrike" spc="-100" dirty="0">
              <a:solidFill>
                <a:srgbClr val="000000"/>
              </a:solidFill>
              <a:latin typeface="Gmarket Sans Medium" panose="020B0600000101010101" charset="-127"/>
              <a:ea typeface="Gmarket Sans Medium" panose="020B0600000101010101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24E4306-B49A-680A-138B-F720B4203852}"/>
              </a:ext>
            </a:extLst>
          </p:cNvPr>
          <p:cNvSpPr txBox="1"/>
          <p:nvPr/>
        </p:nvSpPr>
        <p:spPr>
          <a:xfrm>
            <a:off x="11305847" y="4000500"/>
            <a:ext cx="1685925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altLang="ko-KR" sz="1600" spc="-100" dirty="0">
                <a:solidFill>
                  <a:srgbClr val="000000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[ </a:t>
            </a:r>
            <a:r>
              <a:rPr lang="ko-KR" altLang="en-US" sz="1600" spc="-100" dirty="0">
                <a:solidFill>
                  <a:srgbClr val="000000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컬럼별 </a:t>
            </a:r>
            <a:r>
              <a:rPr lang="ko-KR" altLang="en-US" sz="1600" spc="-100" dirty="0" err="1">
                <a:solidFill>
                  <a:srgbClr val="000000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결측치</a:t>
            </a:r>
            <a:r>
              <a:rPr lang="ko-KR" altLang="en-US" sz="1600" spc="-100" dirty="0">
                <a:solidFill>
                  <a:srgbClr val="000000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 수 </a:t>
            </a:r>
            <a:r>
              <a:rPr lang="en-US" altLang="ko-KR" sz="1600" spc="-100" dirty="0">
                <a:solidFill>
                  <a:srgbClr val="000000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]</a:t>
            </a:r>
            <a:endParaRPr lang="en-US" sz="1600" b="0" i="0" u="none" strike="noStrike" spc="-100" dirty="0">
              <a:solidFill>
                <a:srgbClr val="000000"/>
              </a:solidFill>
              <a:latin typeface="Gmarket Sans Medium" panose="020B0600000101010101" charset="-127"/>
              <a:ea typeface="Gmarket Sans Medium" panose="020B0600000101010101" charset="-127"/>
            </a:endParaRPr>
          </a:p>
        </p:txBody>
      </p:sp>
      <p:sp>
        <p:nvSpPr>
          <p:cNvPr id="2" name="TextBox 5">
            <a:extLst>
              <a:ext uri="{FF2B5EF4-FFF2-40B4-BE49-F238E27FC236}">
                <a16:creationId xmlns:a16="http://schemas.microsoft.com/office/drawing/2014/main" id="{2E65C6ED-2BD3-1559-1A3B-E4C92BE60D15}"/>
              </a:ext>
            </a:extLst>
          </p:cNvPr>
          <p:cNvSpPr txBox="1"/>
          <p:nvPr/>
        </p:nvSpPr>
        <p:spPr>
          <a:xfrm>
            <a:off x="1143000" y="9398000"/>
            <a:ext cx="7747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sz="1200" b="0" i="0" u="none" strike="noStrike" dirty="0">
                <a:solidFill>
                  <a:srgbClr val="000000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[ 4</a:t>
            </a:r>
            <a:r>
              <a:rPr lang="ko-KR" altLang="en-US" sz="1200" b="0" i="0" u="none" strike="noStrike" dirty="0">
                <a:solidFill>
                  <a:srgbClr val="000000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조 </a:t>
            </a:r>
            <a:r>
              <a:rPr lang="en-US" altLang="ko-KR" sz="1200" b="0" i="0" u="none" strike="noStrike" dirty="0">
                <a:solidFill>
                  <a:srgbClr val="000000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]</a:t>
            </a:r>
            <a:endParaRPr lang="en-US" sz="1200" b="0" i="0" u="none" strike="noStrike" dirty="0">
              <a:solidFill>
                <a:srgbClr val="000000"/>
              </a:solidFill>
              <a:latin typeface="Gmarket Sans Medium" panose="020B0600000101010101" charset="-127"/>
              <a:ea typeface="Gmarket Sans Medium" panose="020B0600000101010101" charset="-127"/>
            </a:endParaRPr>
          </a:p>
        </p:txBody>
      </p:sp>
      <p:sp>
        <p:nvSpPr>
          <p:cNvPr id="5" name="TextBox 16">
            <a:extLst>
              <a:ext uri="{FF2B5EF4-FFF2-40B4-BE49-F238E27FC236}">
                <a16:creationId xmlns:a16="http://schemas.microsoft.com/office/drawing/2014/main" id="{5F837940-6032-D567-1B36-527F9AC24810}"/>
              </a:ext>
            </a:extLst>
          </p:cNvPr>
          <p:cNvSpPr txBox="1"/>
          <p:nvPr/>
        </p:nvSpPr>
        <p:spPr>
          <a:xfrm>
            <a:off x="1435100" y="1778000"/>
            <a:ext cx="20320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1600" b="0" i="0" u="none" strike="noStrike" spc="-100" dirty="0">
                <a:solidFill>
                  <a:srgbClr val="595959"/>
                </a:solidFill>
                <a:latin typeface="Gmarket Sans Medium"/>
              </a:rPr>
              <a:t>l   </a:t>
            </a:r>
            <a:r>
              <a:rPr lang="en-US" sz="1600" spc="-100" dirty="0">
                <a:solidFill>
                  <a:srgbClr val="595959"/>
                </a:solidFill>
                <a:latin typeface="Gmarket Sans Medium"/>
              </a:rPr>
              <a:t>Chapter</a:t>
            </a:r>
            <a:r>
              <a:rPr lang="ko-KR" altLang="en-US" sz="1600" spc="-10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en-US" altLang="ko-KR" sz="1600" spc="-100" dirty="0">
                <a:solidFill>
                  <a:srgbClr val="595959"/>
                </a:solidFill>
                <a:latin typeface="Gmarket Sans Medium"/>
              </a:rPr>
              <a:t>4</a:t>
            </a:r>
            <a:r>
              <a:rPr lang="en-US" altLang="ko-KR" sz="1600" b="0" i="0" u="none" strike="noStrike" spc="-100" dirty="0">
                <a:solidFill>
                  <a:srgbClr val="595959"/>
                </a:solidFill>
                <a:latin typeface="Gmarket Sans Medium"/>
              </a:rPr>
              <a:t>  </a:t>
            </a:r>
            <a:r>
              <a:rPr lang="en-US" sz="1600" b="0" i="0" u="none" strike="noStrike" spc="-100" dirty="0">
                <a:solidFill>
                  <a:srgbClr val="595959"/>
                </a:solidFill>
                <a:latin typeface="Gmarket Sans Medium"/>
              </a:rPr>
              <a:t>l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33CF2BA-18E4-3153-66C8-2A0B41F3D103}"/>
              </a:ext>
            </a:extLst>
          </p:cNvPr>
          <p:cNvSpPr txBox="1"/>
          <p:nvPr/>
        </p:nvSpPr>
        <p:spPr>
          <a:xfrm>
            <a:off x="1435100" y="2362200"/>
            <a:ext cx="15354300" cy="1028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5800" b="1" i="0" u="none" strike="noStrike" spc="-200" dirty="0">
                <a:solidFill>
                  <a:srgbClr val="000000"/>
                </a:solidFill>
                <a:ea typeface="Gmarket Sans Medium"/>
              </a:rPr>
              <a:t>데이터 </a:t>
            </a:r>
            <a:r>
              <a:rPr lang="ko-KR" altLang="en-US" sz="5800" b="1" i="0" u="none" strike="noStrike" spc="-200" dirty="0" err="1">
                <a:solidFill>
                  <a:srgbClr val="9E9E9E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전처리</a:t>
            </a:r>
            <a:r>
              <a:rPr lang="en-US" altLang="ko-KR" sz="5800" b="1" spc="-200" dirty="0">
                <a:solidFill>
                  <a:srgbClr val="9E9E9E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 (</a:t>
            </a:r>
            <a:r>
              <a:rPr lang="ko-KR" altLang="en-US" sz="5800" b="1" spc="-200" dirty="0">
                <a:solidFill>
                  <a:srgbClr val="9E9E9E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기상데이터 </a:t>
            </a:r>
            <a:r>
              <a:rPr lang="ko-KR" altLang="en-US" sz="5800" b="1" spc="-200" dirty="0" err="1">
                <a:solidFill>
                  <a:srgbClr val="9E9E9E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전처리</a:t>
            </a:r>
            <a:r>
              <a:rPr lang="en-US" altLang="ko-KR" sz="5800" b="1" spc="-200" dirty="0">
                <a:solidFill>
                  <a:srgbClr val="9E9E9E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)</a:t>
            </a:r>
            <a:endParaRPr lang="ko-KR" sz="5800" b="1" i="0" u="none" strike="noStrike" spc="-200" dirty="0">
              <a:solidFill>
                <a:srgbClr val="9E9E9E"/>
              </a:solidFill>
              <a:ea typeface="Gmarket Sans Medium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F9FD6E8-7795-E2EB-78B6-3778E53109A2}"/>
              </a:ext>
            </a:extLst>
          </p:cNvPr>
          <p:cNvSpPr txBox="1"/>
          <p:nvPr/>
        </p:nvSpPr>
        <p:spPr>
          <a:xfrm>
            <a:off x="5477706" y="4000500"/>
            <a:ext cx="1685925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en-US" altLang="ko-KR" sz="1600" spc="-100" dirty="0">
                <a:solidFill>
                  <a:srgbClr val="000000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[ </a:t>
            </a:r>
            <a:r>
              <a:rPr lang="ko-KR" altLang="en-US" sz="1600" spc="-100" dirty="0">
                <a:solidFill>
                  <a:srgbClr val="000000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누락 데이터 추가</a:t>
            </a:r>
            <a:r>
              <a:rPr lang="en-US" altLang="ko-KR" sz="1600" spc="-100" dirty="0">
                <a:solidFill>
                  <a:srgbClr val="000000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]</a:t>
            </a:r>
            <a:endParaRPr lang="en-US" sz="1600" b="0" i="0" u="none" strike="noStrike" spc="-100" dirty="0">
              <a:solidFill>
                <a:srgbClr val="000000"/>
              </a:solidFill>
              <a:latin typeface="Gmarket Sans Medium" panose="020B0600000101010101" charset="-127"/>
              <a:ea typeface="Gmarket Sans Medium" panose="020B0600000101010101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19777753-9138-73F3-708B-38A64CDE7933}"/>
              </a:ext>
            </a:extLst>
          </p:cNvPr>
          <p:cNvPicPr preferRelativeResize="0">
            <a:picLocks/>
          </p:cNvPicPr>
          <p:nvPr/>
        </p:nvPicPr>
        <p:blipFill>
          <a:blip r:embed="rId14"/>
          <a:stretch>
            <a:fillRect/>
          </a:stretch>
        </p:blipFill>
        <p:spPr>
          <a:xfrm>
            <a:off x="7304676" y="4368800"/>
            <a:ext cx="4040127" cy="2088000"/>
          </a:xfrm>
          <a:prstGeom prst="rect">
            <a:avLst/>
          </a:prstGeom>
        </p:spPr>
      </p:pic>
      <p:pic>
        <p:nvPicPr>
          <p:cNvPr id="22" name="Picture 6">
            <a:extLst>
              <a:ext uri="{FF2B5EF4-FFF2-40B4-BE49-F238E27FC236}">
                <a16:creationId xmlns:a16="http://schemas.microsoft.com/office/drawing/2014/main" id="{9015C71A-4328-1571-E252-35F9B0505739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4087" y="4384201"/>
            <a:ext cx="1685925" cy="208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86169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66F88B-60A6-A842-EF53-D3B3E69B24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Picture 2">
            <a:extLst>
              <a:ext uri="{FF2B5EF4-FFF2-40B4-BE49-F238E27FC236}">
                <a16:creationId xmlns:a16="http://schemas.microsoft.com/office/drawing/2014/main" id="{06D3E5FD-C645-1CE8-3557-C7C3472F8CE5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96900" y="863600"/>
            <a:ext cx="17106900" cy="90170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3AC547FD-450E-322B-4772-07B7C182AD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32100" y="9321800"/>
            <a:ext cx="1676400" cy="3810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4EC02E48-C2CD-6E6A-06ED-9A86665E2D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800" y="9321800"/>
            <a:ext cx="914400" cy="3810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C67B5CDD-0F9B-3674-BF5B-0F444F826A55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95300" y="533400"/>
            <a:ext cx="17297400" cy="520700"/>
          </a:xfrm>
          <a:prstGeom prst="rect">
            <a:avLst/>
          </a:prstGeom>
          <a:effectLst>
            <a:outerShdw dist="24179" dir="5400000">
              <a:srgbClr val="9E9E9E">
                <a:alpha val="100000"/>
              </a:srgbClr>
            </a:outerShdw>
          </a:effectLst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3C56C7D8-2EDD-3194-5FBA-797EC0D0A9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7300" y="635000"/>
            <a:ext cx="292100" cy="2921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8F484E37-7785-CA26-3D4E-C99742A9AB18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346200" y="-571500"/>
            <a:ext cx="114300" cy="14351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9A0EB796-71B6-ABC4-04E9-00225671F1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789400" y="635000"/>
            <a:ext cx="292100" cy="2921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3590B48F-7422-9303-E618-924BA2D8B69C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6865600" y="-571500"/>
            <a:ext cx="114300" cy="1435100"/>
          </a:xfrm>
          <a:prstGeom prst="rect">
            <a:avLst/>
          </a:prstGeom>
        </p:spPr>
      </p:pic>
      <p:sp>
        <p:nvSpPr>
          <p:cNvPr id="37" name="TextBox 37">
            <a:extLst>
              <a:ext uri="{FF2B5EF4-FFF2-40B4-BE49-F238E27FC236}">
                <a16:creationId xmlns:a16="http://schemas.microsoft.com/office/drawing/2014/main" id="{4BD02341-68A6-1EC8-C1E6-6996F39856F4}"/>
              </a:ext>
            </a:extLst>
          </p:cNvPr>
          <p:cNvSpPr txBox="1"/>
          <p:nvPr/>
        </p:nvSpPr>
        <p:spPr>
          <a:xfrm>
            <a:off x="15608300" y="9398000"/>
            <a:ext cx="15240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sz="1200" dirty="0">
                <a:solidFill>
                  <a:srgbClr val="000000"/>
                </a:solidFill>
                <a:latin typeface="Gmarket Sans Medium"/>
              </a:rPr>
              <a:t>5  /  12</a:t>
            </a:r>
            <a:endParaRPr lang="en-US" sz="1200" b="0" i="0" u="none" strike="noStrike" dirty="0">
              <a:solidFill>
                <a:srgbClr val="000000"/>
              </a:solidFill>
              <a:latin typeface="Gmarket Sans Medium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A0BBDF5-E6DA-D134-9C0B-238E7A9EDBA9}"/>
              </a:ext>
            </a:extLst>
          </p:cNvPr>
          <p:cNvSpPr txBox="1"/>
          <p:nvPr/>
        </p:nvSpPr>
        <p:spPr>
          <a:xfrm>
            <a:off x="1257300" y="4991100"/>
            <a:ext cx="40767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2000" spc="-100" dirty="0">
                <a:solidFill>
                  <a:srgbClr val="000000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[ </a:t>
            </a:r>
            <a:r>
              <a:rPr lang="ko-KR" altLang="en-US" sz="2000" spc="-100" dirty="0">
                <a:solidFill>
                  <a:srgbClr val="000000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히스토그램</a:t>
            </a:r>
            <a:r>
              <a:rPr lang="en-US" altLang="ko-KR" sz="2000" spc="-100" dirty="0">
                <a:solidFill>
                  <a:srgbClr val="000000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(</a:t>
            </a:r>
            <a:r>
              <a:rPr lang="ko-KR" altLang="en-US" sz="2000" spc="-100" dirty="0">
                <a:solidFill>
                  <a:srgbClr val="000000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도수 분포</a:t>
            </a:r>
            <a:r>
              <a:rPr lang="en-US" altLang="ko-KR" sz="2000" spc="-100" dirty="0">
                <a:solidFill>
                  <a:srgbClr val="000000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) ]</a:t>
            </a:r>
            <a:endParaRPr lang="en-US" sz="2000" i="0" u="none" strike="noStrike" spc="-100" dirty="0">
              <a:solidFill>
                <a:srgbClr val="000000"/>
              </a:solidFill>
              <a:latin typeface="Gmarket Sans Medium" panose="020B0600000101010101" charset="-127"/>
              <a:ea typeface="Gmarket Sans Medium" panose="020B0600000101010101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F71F4AA-5772-C5E6-3B8A-3AC01CC6A542}"/>
              </a:ext>
            </a:extLst>
          </p:cNvPr>
          <p:cNvSpPr txBox="1"/>
          <p:nvPr/>
        </p:nvSpPr>
        <p:spPr>
          <a:xfrm>
            <a:off x="9138898" y="1282700"/>
            <a:ext cx="29845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2000" spc="-100" dirty="0">
                <a:solidFill>
                  <a:srgbClr val="000000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[ </a:t>
            </a:r>
            <a:r>
              <a:rPr lang="ko-KR" altLang="en-US" sz="2000" spc="-100" dirty="0">
                <a:solidFill>
                  <a:srgbClr val="000000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기초 통계 </a:t>
            </a:r>
            <a:r>
              <a:rPr lang="en-US" altLang="ko-KR" sz="2000" spc="-100" dirty="0">
                <a:solidFill>
                  <a:srgbClr val="000000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]</a:t>
            </a:r>
            <a:endParaRPr lang="en-US" sz="2000" b="0" i="0" u="none" strike="noStrike" spc="-100" dirty="0">
              <a:solidFill>
                <a:srgbClr val="000000"/>
              </a:solidFill>
              <a:latin typeface="Gmarket Sans Medium" panose="020B0600000101010101" charset="-127"/>
              <a:ea typeface="Gmarket Sans Medium" panose="020B0600000101010101" charset="-127"/>
            </a:endParaRPr>
          </a:p>
        </p:txBody>
      </p:sp>
      <p:pic>
        <p:nvPicPr>
          <p:cNvPr id="3079" name="Picture 7">
            <a:extLst>
              <a:ext uri="{FF2B5EF4-FFF2-40B4-BE49-F238E27FC236}">
                <a16:creationId xmlns:a16="http://schemas.microsoft.com/office/drawing/2014/main" id="{555E1B1E-65F3-ECE7-A63F-60006DE07AA5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0350" y="1661818"/>
            <a:ext cx="8058150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5">
            <a:extLst>
              <a:ext uri="{FF2B5EF4-FFF2-40B4-BE49-F238E27FC236}">
                <a16:creationId xmlns:a16="http://schemas.microsoft.com/office/drawing/2014/main" id="{DA55E617-7B3F-514A-61C7-83491662A231}"/>
              </a:ext>
            </a:extLst>
          </p:cNvPr>
          <p:cNvSpPr txBox="1"/>
          <p:nvPr/>
        </p:nvSpPr>
        <p:spPr>
          <a:xfrm>
            <a:off x="1143000" y="9398000"/>
            <a:ext cx="7747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sz="1200" b="0" i="0" u="none" strike="noStrike" dirty="0">
                <a:solidFill>
                  <a:srgbClr val="000000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[ 4</a:t>
            </a:r>
            <a:r>
              <a:rPr lang="ko-KR" altLang="en-US" sz="1200" b="0" i="0" u="none" strike="noStrike" dirty="0">
                <a:solidFill>
                  <a:srgbClr val="000000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조 </a:t>
            </a:r>
            <a:r>
              <a:rPr lang="en-US" altLang="ko-KR" sz="1200" b="0" i="0" u="none" strike="noStrike" dirty="0">
                <a:solidFill>
                  <a:srgbClr val="000000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]</a:t>
            </a:r>
            <a:endParaRPr lang="en-US" sz="1200" b="0" i="0" u="none" strike="noStrike" dirty="0">
              <a:solidFill>
                <a:srgbClr val="000000"/>
              </a:solidFill>
              <a:latin typeface="Gmarket Sans Medium" panose="020B0600000101010101" charset="-127"/>
              <a:ea typeface="Gmarket Sans Medium" panose="020B0600000101010101" charset="-127"/>
            </a:endParaRPr>
          </a:p>
        </p:txBody>
      </p:sp>
      <p:sp>
        <p:nvSpPr>
          <p:cNvPr id="5" name="TextBox 16">
            <a:extLst>
              <a:ext uri="{FF2B5EF4-FFF2-40B4-BE49-F238E27FC236}">
                <a16:creationId xmlns:a16="http://schemas.microsoft.com/office/drawing/2014/main" id="{D3312213-10C9-46F3-F6FB-3A57F284F600}"/>
              </a:ext>
            </a:extLst>
          </p:cNvPr>
          <p:cNvSpPr txBox="1"/>
          <p:nvPr/>
        </p:nvSpPr>
        <p:spPr>
          <a:xfrm>
            <a:off x="1435100" y="1778000"/>
            <a:ext cx="20320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1600" b="0" i="0" u="none" strike="noStrike" spc="-100" dirty="0">
                <a:solidFill>
                  <a:srgbClr val="595959"/>
                </a:solidFill>
                <a:latin typeface="Gmarket Sans Medium"/>
              </a:rPr>
              <a:t>l   </a:t>
            </a:r>
            <a:r>
              <a:rPr lang="en-US" sz="1600" spc="-100" dirty="0">
                <a:solidFill>
                  <a:srgbClr val="595959"/>
                </a:solidFill>
                <a:latin typeface="Gmarket Sans Medium"/>
              </a:rPr>
              <a:t>Chapter</a:t>
            </a:r>
            <a:r>
              <a:rPr lang="ko-KR" altLang="en-US" sz="1600" spc="-10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en-US" altLang="ko-KR" sz="1600" spc="-100" dirty="0">
                <a:solidFill>
                  <a:srgbClr val="595959"/>
                </a:solidFill>
                <a:latin typeface="Gmarket Sans Medium"/>
              </a:rPr>
              <a:t>4</a:t>
            </a:r>
            <a:r>
              <a:rPr lang="en-US" altLang="ko-KR" sz="1600" b="0" i="0" u="none" strike="noStrike" spc="-100" dirty="0">
                <a:solidFill>
                  <a:srgbClr val="595959"/>
                </a:solidFill>
                <a:latin typeface="Gmarket Sans Medium"/>
              </a:rPr>
              <a:t>  </a:t>
            </a:r>
            <a:r>
              <a:rPr lang="en-US" sz="1600" b="0" i="0" u="none" strike="noStrike" spc="-100" dirty="0">
                <a:solidFill>
                  <a:srgbClr val="595959"/>
                </a:solidFill>
                <a:latin typeface="Gmarket Sans Medium"/>
              </a:rPr>
              <a:t>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FECDA0C-36AA-3A04-8073-2D925FC59C24}"/>
              </a:ext>
            </a:extLst>
          </p:cNvPr>
          <p:cNvSpPr txBox="1"/>
          <p:nvPr/>
        </p:nvSpPr>
        <p:spPr>
          <a:xfrm>
            <a:off x="1435100" y="2362199"/>
            <a:ext cx="15354300" cy="1788539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5800" b="1" i="0" u="none" strike="noStrike" spc="-200" dirty="0">
                <a:solidFill>
                  <a:srgbClr val="000000"/>
                </a:solidFill>
                <a:ea typeface="Gmarket Sans Medium"/>
              </a:rPr>
              <a:t>데이터 </a:t>
            </a:r>
            <a:r>
              <a:rPr lang="ko-KR" altLang="en-US" sz="5800" b="1" i="0" u="none" strike="noStrike" spc="-200" dirty="0" err="1">
                <a:solidFill>
                  <a:srgbClr val="9E9E9E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전처리</a:t>
            </a:r>
            <a:endParaRPr lang="en-US" altLang="ko-KR" sz="5800" b="1" i="0" u="none" strike="noStrike" spc="-200" dirty="0">
              <a:solidFill>
                <a:srgbClr val="9E9E9E"/>
              </a:solidFill>
              <a:latin typeface="Gmarket Sans Medium" panose="020B0600000101010101" charset="-127"/>
              <a:ea typeface="Gmarket Sans Medium" panose="020B0600000101010101" charset="-127"/>
            </a:endParaRPr>
          </a:p>
          <a:p>
            <a:pPr lvl="0" algn="l">
              <a:lnSpc>
                <a:spcPct val="99600"/>
              </a:lnSpc>
            </a:pPr>
            <a:r>
              <a:rPr lang="en-US" altLang="ko-KR" sz="4300" b="1" i="0" u="none" strike="noStrike" spc="-200" dirty="0">
                <a:solidFill>
                  <a:srgbClr val="9E9E9E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(</a:t>
            </a:r>
            <a:r>
              <a:rPr lang="ko-KR" altLang="en-US" sz="4300" b="1" spc="-200" dirty="0">
                <a:solidFill>
                  <a:srgbClr val="9E9E9E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기상데이터 </a:t>
            </a:r>
            <a:r>
              <a:rPr lang="en-US" altLang="ko-KR" sz="4300" b="1" spc="-200" dirty="0">
                <a:solidFill>
                  <a:srgbClr val="9E9E9E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EDA)</a:t>
            </a: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F99AE96F-8ED7-5FB5-B6F0-E0A2A778D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297" y="5430741"/>
            <a:ext cx="16139203" cy="3564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30622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5D01CB-6EB7-4F12-D98D-DB099FB5D9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Picture 2">
            <a:extLst>
              <a:ext uri="{FF2B5EF4-FFF2-40B4-BE49-F238E27FC236}">
                <a16:creationId xmlns:a16="http://schemas.microsoft.com/office/drawing/2014/main" id="{24D9D8CE-9EF5-E9E7-FAD4-2BF1D17D3703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96900" y="863600"/>
            <a:ext cx="17106900" cy="90170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4D485578-C463-6456-4C43-BDDE6627F4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32100" y="9321800"/>
            <a:ext cx="1676400" cy="3810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0D1872F9-EF54-1A0D-838C-ABE38070C0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800" y="9321800"/>
            <a:ext cx="914400" cy="3810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1B2C8C2F-2A65-EFB8-841B-6064C5A2EDCC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95300" y="533400"/>
            <a:ext cx="17297400" cy="520700"/>
          </a:xfrm>
          <a:prstGeom prst="rect">
            <a:avLst/>
          </a:prstGeom>
          <a:effectLst>
            <a:outerShdw dist="24179" dir="5400000">
              <a:srgbClr val="9E9E9E">
                <a:alpha val="100000"/>
              </a:srgbClr>
            </a:outerShdw>
          </a:effectLst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830890BD-DB63-29AB-EECC-8AE0D469DD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7300" y="635000"/>
            <a:ext cx="292100" cy="2921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539843CB-EAA3-7ED6-5053-1BA3F94D4184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346200" y="-571500"/>
            <a:ext cx="114300" cy="14351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F42F298C-1B59-3CEC-6B36-15A2808FCD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789400" y="635000"/>
            <a:ext cx="292100" cy="2921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8D701288-207E-012D-682B-ACADD6E0B5E3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6865600" y="-571500"/>
            <a:ext cx="114300" cy="1435100"/>
          </a:xfrm>
          <a:prstGeom prst="rect">
            <a:avLst/>
          </a:prstGeom>
        </p:spPr>
      </p:pic>
      <p:sp>
        <p:nvSpPr>
          <p:cNvPr id="37" name="TextBox 37">
            <a:extLst>
              <a:ext uri="{FF2B5EF4-FFF2-40B4-BE49-F238E27FC236}">
                <a16:creationId xmlns:a16="http://schemas.microsoft.com/office/drawing/2014/main" id="{76F5D1C8-E336-AC4C-06F3-B173DFDDC97D}"/>
              </a:ext>
            </a:extLst>
          </p:cNvPr>
          <p:cNvSpPr txBox="1"/>
          <p:nvPr/>
        </p:nvSpPr>
        <p:spPr>
          <a:xfrm>
            <a:off x="15608300" y="9398000"/>
            <a:ext cx="15240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sz="1200" dirty="0">
                <a:solidFill>
                  <a:srgbClr val="000000"/>
                </a:solidFill>
                <a:latin typeface="Gmarket Sans Medium"/>
              </a:rPr>
              <a:t>6  /  12</a:t>
            </a:r>
            <a:endParaRPr lang="en-US" sz="1200" b="0" i="0" u="none" strike="noStrike" dirty="0">
              <a:solidFill>
                <a:srgbClr val="000000"/>
              </a:solidFill>
              <a:latin typeface="Gmarket Sans Medium"/>
            </a:endParaRPr>
          </a:p>
        </p:txBody>
      </p:sp>
      <p:sp>
        <p:nvSpPr>
          <p:cNvPr id="2" name="TextBox 5">
            <a:extLst>
              <a:ext uri="{FF2B5EF4-FFF2-40B4-BE49-F238E27FC236}">
                <a16:creationId xmlns:a16="http://schemas.microsoft.com/office/drawing/2014/main" id="{54FCA5D2-6227-8586-DCD9-645F4BC0C1AE}"/>
              </a:ext>
            </a:extLst>
          </p:cNvPr>
          <p:cNvSpPr txBox="1"/>
          <p:nvPr/>
        </p:nvSpPr>
        <p:spPr>
          <a:xfrm>
            <a:off x="1143000" y="9398000"/>
            <a:ext cx="7747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sz="1200" b="0" i="0" u="none" strike="noStrike" dirty="0">
                <a:solidFill>
                  <a:srgbClr val="000000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[ 4</a:t>
            </a:r>
            <a:r>
              <a:rPr lang="ko-KR" altLang="en-US" sz="1200" b="0" i="0" u="none" strike="noStrike" dirty="0">
                <a:solidFill>
                  <a:srgbClr val="000000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조 </a:t>
            </a:r>
            <a:r>
              <a:rPr lang="en-US" altLang="ko-KR" sz="1200" b="0" i="0" u="none" strike="noStrike" dirty="0">
                <a:solidFill>
                  <a:srgbClr val="000000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]</a:t>
            </a:r>
            <a:endParaRPr lang="en-US" sz="1200" b="0" i="0" u="none" strike="noStrike" dirty="0">
              <a:solidFill>
                <a:srgbClr val="000000"/>
              </a:solidFill>
              <a:latin typeface="Gmarket Sans Medium" panose="020B0600000101010101" charset="-127"/>
              <a:ea typeface="Gmarket Sans Medium" panose="020B0600000101010101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88DD22F-42F9-BA12-BB76-7738C23A607D}"/>
              </a:ext>
            </a:extLst>
          </p:cNvPr>
          <p:cNvSpPr txBox="1"/>
          <p:nvPr/>
        </p:nvSpPr>
        <p:spPr>
          <a:xfrm>
            <a:off x="1403350" y="2192700"/>
            <a:ext cx="4544289" cy="360000"/>
          </a:xfrm>
          <a:prstGeom prst="rect">
            <a:avLst/>
          </a:prstGeom>
        </p:spPr>
        <p:txBody>
          <a:bodyPr lIns="0" tIns="0" rIns="0" bIns="0" rtlCol="0" anchor="ctr" anchorCtr="0"/>
          <a:lstStyle/>
          <a:p>
            <a:pPr rtl="0">
              <a:buNone/>
            </a:pPr>
            <a:r>
              <a:rPr lang="en-US" altLang="ko-KR" sz="1600" b="0" i="0" u="none" strike="noStrike" dirty="0">
                <a:solidFill>
                  <a:srgbClr val="000000"/>
                </a:solidFill>
                <a:effectLst/>
                <a:latin typeface="Pretendard Light" panose="020B0600000101010101" charset="-127"/>
                <a:ea typeface="Pretendard Light" panose="020B0600000101010101" charset="-127"/>
              </a:rPr>
              <a:t>※ </a:t>
            </a:r>
            <a:r>
              <a:rPr lang="ko-KR" altLang="en-US" sz="1600" b="0" i="0" u="none" strike="noStrike" dirty="0">
                <a:solidFill>
                  <a:srgbClr val="000000"/>
                </a:solidFill>
                <a:effectLst/>
                <a:latin typeface="Pretendard Light" panose="020B0600000101010101" charset="-127"/>
                <a:ea typeface="Pretendard Light" panose="020B0600000101010101" charset="-127"/>
              </a:rPr>
              <a:t>각 특징</a:t>
            </a:r>
            <a:r>
              <a:rPr lang="en-US" altLang="ko-KR" sz="1600" b="0" i="0" u="none" strike="noStrike" dirty="0">
                <a:solidFill>
                  <a:srgbClr val="000000"/>
                </a:solidFill>
                <a:effectLst/>
                <a:latin typeface="Pretendard Light" panose="020B0600000101010101" charset="-127"/>
                <a:ea typeface="Pretendard Light" panose="020B0600000101010101" charset="-127"/>
              </a:rPr>
              <a:t>(Feature) </a:t>
            </a:r>
            <a:r>
              <a:rPr lang="ko-KR" altLang="en-US" sz="1600" b="0" i="0" u="none" strike="noStrike" dirty="0">
                <a:solidFill>
                  <a:srgbClr val="000000"/>
                </a:solidFill>
                <a:effectLst/>
                <a:latin typeface="Pretendard Light" panose="020B0600000101010101" charset="-127"/>
                <a:ea typeface="Pretendard Light" panose="020B0600000101010101" charset="-127"/>
              </a:rPr>
              <a:t>간 관계성을 살펴보고자 확인</a:t>
            </a:r>
            <a:endParaRPr lang="en-US" altLang="ko-KR" sz="1600" b="0" i="0" u="none" strike="noStrike" dirty="0">
              <a:solidFill>
                <a:srgbClr val="000000"/>
              </a:solidFill>
              <a:effectLst/>
              <a:latin typeface="Pretendard Light" panose="020B0600000101010101" charset="-127"/>
              <a:ea typeface="Pretendard Light" panose="020B0600000101010101" charset="-127"/>
            </a:endParaRPr>
          </a:p>
        </p:txBody>
      </p:sp>
      <p:pic>
        <p:nvPicPr>
          <p:cNvPr id="27" name="Picture 11">
            <a:extLst>
              <a:ext uri="{FF2B5EF4-FFF2-40B4-BE49-F238E27FC236}">
                <a16:creationId xmlns:a16="http://schemas.microsoft.com/office/drawing/2014/main" id="{EF4351FE-F200-6D00-3FC3-C0AC8BFCEB9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235299" y="3246583"/>
            <a:ext cx="4991100" cy="496570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105151A3-7A7C-4D74-E026-B6741FA86E51}"/>
              </a:ext>
            </a:extLst>
          </p:cNvPr>
          <p:cNvSpPr txBox="1"/>
          <p:nvPr/>
        </p:nvSpPr>
        <p:spPr>
          <a:xfrm>
            <a:off x="12235299" y="3383316"/>
            <a:ext cx="4997450" cy="4680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rtl="0"/>
            <a:r>
              <a:rPr lang="ko-KR" altLang="en-US" sz="2000" b="1" i="0" u="none" strike="noStrike" dirty="0">
                <a:solidFill>
                  <a:srgbClr val="000000"/>
                </a:solidFill>
                <a:effectLst/>
                <a:latin typeface="Pretendard Light" panose="020B0600000101010101" charset="-127"/>
                <a:ea typeface="Pretendard Light" panose="020B0600000101010101" charset="-127"/>
              </a:rPr>
              <a:t>▶ 도수 분포가 정규분포를 따름 </a:t>
            </a:r>
            <a:endParaRPr lang="en-US" altLang="ko-KR" sz="2000" b="1" i="0" u="none" strike="noStrike" dirty="0">
              <a:solidFill>
                <a:srgbClr val="000000"/>
              </a:solidFill>
              <a:effectLst/>
              <a:latin typeface="Pretendard Light" panose="020B0600000101010101" charset="-127"/>
              <a:ea typeface="Pretendard Light" panose="020B0600000101010101" charset="-127"/>
            </a:endParaRPr>
          </a:p>
          <a:p>
            <a:pPr marL="342900" indent="-342900" rtl="0">
              <a:buAutoNum type="arabicParenR"/>
            </a:pPr>
            <a:endParaRPr lang="en-US" altLang="ko-KR" sz="2000" b="1" i="0" u="none" strike="noStrike" dirty="0">
              <a:solidFill>
                <a:srgbClr val="000000"/>
              </a:solidFill>
              <a:effectLst/>
              <a:latin typeface="Pretendard Light" panose="020B0600000101010101" charset="-127"/>
              <a:ea typeface="Pretendard Light" panose="020B0600000101010101" charset="-127"/>
            </a:endParaRPr>
          </a:p>
          <a:p>
            <a:pPr rtl="0">
              <a:buNone/>
            </a:pPr>
            <a:r>
              <a:rPr lang="ko-KR" altLang="en-US" sz="2000" b="1" i="0" u="none" strike="noStrike" dirty="0">
                <a:solidFill>
                  <a:srgbClr val="000000"/>
                </a:solidFill>
                <a:effectLst/>
                <a:latin typeface="Pretendard Light" panose="020B0600000101010101" charset="-127"/>
                <a:ea typeface="Pretendard Light" panose="020B0600000101010101" charset="-127"/>
              </a:rPr>
              <a:t>   →</a:t>
            </a:r>
            <a:r>
              <a:rPr lang="en-US" altLang="ko-KR" sz="2000" b="1" i="0" u="none" strike="noStrike" dirty="0">
                <a:solidFill>
                  <a:srgbClr val="000000"/>
                </a:solidFill>
                <a:effectLst/>
                <a:latin typeface="Pretendard Light" panose="020B0600000101010101" charset="-127"/>
                <a:ea typeface="Pretendard Light" panose="020B0600000101010101" charset="-127"/>
              </a:rPr>
              <a:t> </a:t>
            </a:r>
            <a:r>
              <a:rPr lang="ko-KR" altLang="en-US" sz="2000" b="1" i="0" u="none" strike="noStrike" dirty="0">
                <a:solidFill>
                  <a:srgbClr val="000000"/>
                </a:solidFill>
                <a:effectLst/>
                <a:latin typeface="Pretendard Light" panose="020B0600000101010101" charset="-127"/>
                <a:ea typeface="Pretendard Light" panose="020B0600000101010101" charset="-127"/>
              </a:rPr>
              <a:t>데이터 신뢰도 확인</a:t>
            </a:r>
            <a:endParaRPr lang="en-US" altLang="ko-KR" sz="2000" b="1" i="0" u="none" strike="noStrike" dirty="0">
              <a:solidFill>
                <a:srgbClr val="000000"/>
              </a:solidFill>
              <a:effectLst/>
              <a:latin typeface="Pretendard Light" panose="020B0600000101010101" charset="-127"/>
              <a:ea typeface="Pretendard Light" panose="020B0600000101010101" charset="-127"/>
            </a:endParaRPr>
          </a:p>
          <a:p>
            <a:pPr rtl="0">
              <a:buNone/>
            </a:pPr>
            <a:br>
              <a:rPr lang="ko-KR" altLang="en-US" sz="2000" b="1" dirty="0">
                <a:effectLst/>
                <a:latin typeface="Pretendard Light" panose="020B0600000101010101" charset="-127"/>
                <a:ea typeface="Pretendard Light" panose="020B0600000101010101" charset="-127"/>
              </a:rPr>
            </a:br>
            <a:r>
              <a:rPr lang="ko-KR" altLang="en-US" sz="2000" b="1" dirty="0">
                <a:effectLst/>
                <a:latin typeface="Pretendard Light" panose="020B0600000101010101" charset="-127"/>
                <a:ea typeface="Pretendard Light" panose="020B0600000101010101" charset="-127"/>
              </a:rPr>
              <a:t>   </a:t>
            </a:r>
            <a:r>
              <a:rPr lang="en-US" altLang="ko-KR" sz="2000" b="1" dirty="0">
                <a:effectLst/>
                <a:latin typeface="Pretendard Light" panose="020B0600000101010101" charset="-127"/>
                <a:ea typeface="Pretendard Light" panose="020B0600000101010101" charset="-127"/>
              </a:rPr>
              <a:t>※</a:t>
            </a:r>
            <a:r>
              <a:rPr lang="ko-KR" altLang="en-US" sz="2000" b="1" i="0" u="none" strike="noStrike" dirty="0">
                <a:solidFill>
                  <a:srgbClr val="000000"/>
                </a:solidFill>
                <a:effectLst/>
                <a:latin typeface="Pretendard Light" panose="020B0600000101010101" charset="-127"/>
                <a:ea typeface="Pretendard Light" panose="020B0600000101010101" charset="-127"/>
              </a:rPr>
              <a:t> 자연관측 데이터는 정규분포에 따름</a:t>
            </a:r>
            <a:endParaRPr lang="en-US" altLang="ko-KR" sz="2000" b="1" dirty="0">
              <a:effectLst/>
              <a:latin typeface="Pretendard Light" panose="020B0600000101010101" charset="-127"/>
              <a:ea typeface="Pretendard Light" panose="020B0600000101010101" charset="-127"/>
            </a:endParaRPr>
          </a:p>
          <a:p>
            <a:pPr rtl="0">
              <a:buNone/>
            </a:pPr>
            <a:endParaRPr lang="en-US" altLang="ko-KR" sz="2000" b="1" i="0" u="none" strike="noStrike" dirty="0">
              <a:solidFill>
                <a:srgbClr val="000000"/>
              </a:solidFill>
              <a:effectLst/>
              <a:latin typeface="Pretendard Light" panose="020B0600000101010101" charset="-127"/>
              <a:ea typeface="Pretendard Light" panose="020B0600000101010101" charset="-127"/>
            </a:endParaRPr>
          </a:p>
          <a:p>
            <a:pPr rtl="0">
              <a:buNone/>
            </a:pPr>
            <a:endParaRPr lang="en-US" altLang="ko-KR" sz="2000" b="1" i="0" u="none" strike="noStrike" dirty="0">
              <a:solidFill>
                <a:srgbClr val="000000"/>
              </a:solidFill>
              <a:effectLst/>
              <a:latin typeface="Pretendard Light" panose="020B0600000101010101" charset="-127"/>
              <a:ea typeface="Pretendard Light" panose="020B0600000101010101" charset="-127"/>
            </a:endParaRPr>
          </a:p>
          <a:p>
            <a:pPr rtl="0">
              <a:buNone/>
            </a:pPr>
            <a:r>
              <a:rPr lang="ko-KR" altLang="en-US" sz="2000" b="1" i="0" u="none" strike="noStrike" dirty="0">
                <a:solidFill>
                  <a:srgbClr val="000000"/>
                </a:solidFill>
                <a:effectLst/>
                <a:latin typeface="Pretendard Light" panose="020B0600000101010101" charset="-127"/>
                <a:ea typeface="Pretendard Light" panose="020B0600000101010101" charset="-127"/>
              </a:rPr>
              <a:t>▶ </a:t>
            </a:r>
            <a:r>
              <a:rPr lang="en-US" altLang="ko-KR" sz="2000" b="1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 </a:t>
            </a:r>
            <a:r>
              <a:rPr lang="ko-KR" altLang="en-US" sz="2000" b="1" i="0" u="none" strike="noStrike" dirty="0">
                <a:solidFill>
                  <a:srgbClr val="000000"/>
                </a:solidFill>
                <a:effectLst/>
                <a:latin typeface="Pretendard Light" panose="020B0600000101010101" charset="-127"/>
                <a:ea typeface="Pretendard Light" panose="020B0600000101010101" charset="-127"/>
              </a:rPr>
              <a:t>상관 계수 산출 결과 변수 간 선형 관계가 </a:t>
            </a:r>
            <a:endParaRPr lang="en-US" altLang="ko-KR" sz="2000" b="1" i="0" u="none" strike="noStrike" dirty="0">
              <a:solidFill>
                <a:srgbClr val="000000"/>
              </a:solidFill>
              <a:effectLst/>
              <a:latin typeface="Pretendard Light" panose="020B0600000101010101" charset="-127"/>
              <a:ea typeface="Pretendard Light" panose="020B0600000101010101" charset="-127"/>
            </a:endParaRPr>
          </a:p>
          <a:p>
            <a:pPr rtl="0">
              <a:buNone/>
            </a:pPr>
            <a:r>
              <a:rPr lang="en-US" altLang="ko-KR" sz="2000" b="1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      </a:t>
            </a:r>
            <a:r>
              <a:rPr lang="ko-KR" altLang="en-US" sz="2000" b="1" i="0" u="none" strike="noStrike" dirty="0">
                <a:solidFill>
                  <a:srgbClr val="000000"/>
                </a:solidFill>
                <a:effectLst/>
                <a:latin typeface="Pretendard Light" panose="020B0600000101010101" charset="-127"/>
                <a:ea typeface="Pretendard Light" panose="020B0600000101010101" charset="-127"/>
              </a:rPr>
              <a:t>없음을 확인 </a:t>
            </a:r>
            <a:endParaRPr lang="en-US" altLang="ko-KR" sz="2000" b="1" i="0" u="none" strike="noStrike" dirty="0">
              <a:solidFill>
                <a:srgbClr val="000000"/>
              </a:solidFill>
              <a:effectLst/>
              <a:latin typeface="Pretendard Light" panose="020B0600000101010101" charset="-127"/>
              <a:ea typeface="Pretendard Light" panose="020B0600000101010101" charset="-127"/>
            </a:endParaRPr>
          </a:p>
          <a:p>
            <a:pPr rtl="0">
              <a:buNone/>
            </a:pPr>
            <a:endParaRPr lang="en-US" altLang="ko-KR" sz="2000" b="1" dirty="0">
              <a:solidFill>
                <a:srgbClr val="000000"/>
              </a:solidFill>
              <a:latin typeface="Pretendard Light" panose="020B0600000101010101" charset="-127"/>
              <a:ea typeface="Pretendard Light" panose="020B0600000101010101" charset="-127"/>
            </a:endParaRPr>
          </a:p>
          <a:p>
            <a:pPr rtl="0">
              <a:buNone/>
            </a:pPr>
            <a:r>
              <a:rPr lang="en-US" altLang="ko-KR" sz="2000" b="1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   </a:t>
            </a:r>
            <a:r>
              <a:rPr lang="ko-KR" altLang="en-US" sz="2000" b="1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→ </a:t>
            </a:r>
            <a:r>
              <a:rPr lang="ko-KR" altLang="en-US" sz="2000" b="1" i="0" u="none" strike="noStrike" dirty="0">
                <a:solidFill>
                  <a:srgbClr val="000000"/>
                </a:solidFill>
                <a:effectLst/>
                <a:latin typeface="Pretendard Light" panose="020B0600000101010101" charset="-127"/>
                <a:ea typeface="Pretendard Light" panose="020B0600000101010101" charset="-127"/>
              </a:rPr>
              <a:t>각각의 특징은 선형 독립</a:t>
            </a:r>
            <a:endParaRPr lang="en-US" altLang="ko-KR" sz="2000" b="1" i="0" u="none" strike="noStrike" dirty="0">
              <a:solidFill>
                <a:srgbClr val="000000"/>
              </a:solidFill>
              <a:effectLst/>
              <a:latin typeface="Pretendard Light" panose="020B0600000101010101" charset="-127"/>
              <a:ea typeface="Pretendard Light" panose="020B0600000101010101" charset="-127"/>
            </a:endParaRPr>
          </a:p>
          <a:p>
            <a:pPr rtl="0">
              <a:buNone/>
            </a:pPr>
            <a:endParaRPr lang="en-US" altLang="ko-KR" sz="2000" b="1" i="0" u="none" strike="noStrike" dirty="0">
              <a:solidFill>
                <a:srgbClr val="000000"/>
              </a:solidFill>
              <a:effectLst/>
              <a:latin typeface="Pretendard Light" panose="020B0600000101010101" charset="-127"/>
              <a:ea typeface="Pretendard Light" panose="020B0600000101010101" charset="-127"/>
            </a:endParaRPr>
          </a:p>
          <a:p>
            <a:pPr algn="ctr" rtl="0">
              <a:buNone/>
            </a:pPr>
            <a:endParaRPr lang="en-US" altLang="ko-KR" sz="2000" b="1" i="0" u="none" strike="noStrike" dirty="0">
              <a:solidFill>
                <a:srgbClr val="000000"/>
              </a:solidFill>
              <a:effectLst/>
              <a:latin typeface="Pretendard Light" panose="020B0600000101010101" charset="-127"/>
              <a:ea typeface="Pretendard Light" panose="020B0600000101010101" charset="-127"/>
            </a:endParaRPr>
          </a:p>
          <a:p>
            <a:pPr algn="ctr" rtl="0">
              <a:buNone/>
            </a:pPr>
            <a:r>
              <a:rPr lang="ko-KR" altLang="en-US" sz="2800" b="1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Pretendard Light" panose="020B0600000101010101" charset="-127"/>
                <a:ea typeface="Pretendard Light" panose="020B0600000101010101" charset="-127"/>
              </a:rPr>
              <a:t>즉</a:t>
            </a:r>
            <a:r>
              <a:rPr lang="en-US" altLang="ko-KR" sz="2800" b="1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Pretendard Light" panose="020B0600000101010101" charset="-127"/>
                <a:ea typeface="Pretendard Light" panose="020B0600000101010101" charset="-127"/>
              </a:rPr>
              <a:t>, </a:t>
            </a:r>
            <a:r>
              <a:rPr lang="ko-KR" altLang="en-US" sz="2800" b="1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Pretendard Light" panose="020B0600000101010101" charset="-127"/>
                <a:ea typeface="Pretendard Light" panose="020B0600000101010101" charset="-127"/>
              </a:rPr>
              <a:t>각 특징은 지표로서 활용 가능</a:t>
            </a:r>
            <a:endParaRPr lang="en-US" sz="2000" b="1" i="0" u="none" strike="noStrike" dirty="0">
              <a:solidFill>
                <a:srgbClr val="000000"/>
              </a:solidFill>
              <a:latin typeface="Pretendard Light" panose="020B0600000101010101" charset="-127"/>
              <a:ea typeface="Pretendard Light" panose="020B0600000101010101" charset="-127"/>
            </a:endParaRPr>
          </a:p>
        </p:txBody>
      </p:sp>
      <p:sp>
        <p:nvSpPr>
          <p:cNvPr id="32" name="TextBox 15">
            <a:extLst>
              <a:ext uri="{FF2B5EF4-FFF2-40B4-BE49-F238E27FC236}">
                <a16:creationId xmlns:a16="http://schemas.microsoft.com/office/drawing/2014/main" id="{DC2E5D67-F426-6DA5-B5BC-CF4DCB96EB56}"/>
              </a:ext>
            </a:extLst>
          </p:cNvPr>
          <p:cNvSpPr txBox="1"/>
          <p:nvPr/>
        </p:nvSpPr>
        <p:spPr>
          <a:xfrm>
            <a:off x="13020849" y="2712028"/>
            <a:ext cx="3420000" cy="46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2800" b="0" i="0" u="none" strike="noStrike" spc="-100" dirty="0">
                <a:solidFill>
                  <a:srgbClr val="0000FF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[ </a:t>
            </a:r>
            <a:r>
              <a:rPr lang="ko-KR" altLang="en-US" sz="2800" b="0" i="0" u="none" strike="noStrike" spc="-100" dirty="0">
                <a:solidFill>
                  <a:srgbClr val="0000FF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결 론 </a:t>
            </a:r>
            <a:r>
              <a:rPr lang="en-US" altLang="ko-KR" sz="2800" b="0" i="0" u="none" strike="noStrike" spc="-100" dirty="0">
                <a:solidFill>
                  <a:srgbClr val="0000FF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]</a:t>
            </a:r>
            <a:endParaRPr lang="en-US" sz="2800" b="0" i="0" u="none" strike="noStrike" spc="-100" dirty="0">
              <a:solidFill>
                <a:srgbClr val="0000FF"/>
              </a:solidFill>
              <a:latin typeface="Gmarket Sans Medium"/>
            </a:endParaRPr>
          </a:p>
        </p:txBody>
      </p:sp>
      <p:pic>
        <p:nvPicPr>
          <p:cNvPr id="33" name="Picture 4">
            <a:extLst>
              <a:ext uri="{FF2B5EF4-FFF2-40B4-BE49-F238E27FC236}">
                <a16:creationId xmlns:a16="http://schemas.microsoft.com/office/drawing/2014/main" id="{B7AE4456-F533-A04D-9E22-20DD162A0C4A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145" y="2725883"/>
            <a:ext cx="5220000" cy="57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>
            <a:extLst>
              <a:ext uri="{FF2B5EF4-FFF2-40B4-BE49-F238E27FC236}">
                <a16:creationId xmlns:a16="http://schemas.microsoft.com/office/drawing/2014/main" id="{8AD1EF75-AEC9-9795-E707-4378DC384FB1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7200" y="2725883"/>
            <a:ext cx="5220000" cy="57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D3463588-2DDB-B573-2A54-A2583675027D}"/>
              </a:ext>
            </a:extLst>
          </p:cNvPr>
          <p:cNvSpPr txBox="1"/>
          <p:nvPr/>
        </p:nvSpPr>
        <p:spPr>
          <a:xfrm>
            <a:off x="1257299" y="1826709"/>
            <a:ext cx="4791939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2400" spc="-100" dirty="0">
                <a:solidFill>
                  <a:srgbClr val="000000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[ </a:t>
            </a:r>
            <a:r>
              <a:rPr lang="ko-KR" altLang="en-US" sz="2400" i="0" u="none" strike="noStrike" dirty="0">
                <a:solidFill>
                  <a:srgbClr val="000000"/>
                </a:solidFill>
                <a:effectLst/>
                <a:latin typeface="Gmarket Sans Medium" panose="020B0600000101010101" charset="-127"/>
                <a:ea typeface="Gmarket Sans Medium" panose="020B0600000101010101" charset="-127"/>
              </a:rPr>
              <a:t>페어 플롯 </a:t>
            </a:r>
            <a:r>
              <a:rPr lang="en-US" altLang="ko-KR" sz="2400" dirty="0">
                <a:solidFill>
                  <a:srgbClr val="000000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&amp;</a:t>
            </a:r>
            <a:r>
              <a:rPr lang="en-US" altLang="ko-KR" sz="2400" i="0" u="none" strike="noStrike" dirty="0">
                <a:solidFill>
                  <a:srgbClr val="000000"/>
                </a:solidFill>
                <a:effectLst/>
                <a:latin typeface="Gmarket Sans Medium" panose="020B0600000101010101" charset="-127"/>
                <a:ea typeface="Gmarket Sans Medium" panose="020B0600000101010101" charset="-127"/>
              </a:rPr>
              <a:t> </a:t>
            </a:r>
            <a:r>
              <a:rPr lang="ko-KR" altLang="en-US" sz="2400" i="0" u="none" strike="noStrike" dirty="0">
                <a:solidFill>
                  <a:srgbClr val="000000"/>
                </a:solidFill>
                <a:effectLst/>
                <a:latin typeface="Gmarket Sans Medium" panose="020B0600000101010101" charset="-127"/>
                <a:ea typeface="Gmarket Sans Medium" panose="020B0600000101010101" charset="-127"/>
              </a:rPr>
              <a:t>상관 관계 </a:t>
            </a:r>
            <a:r>
              <a:rPr lang="ko-KR" altLang="en-US" sz="2400" i="0" u="none" strike="noStrike" dirty="0" err="1">
                <a:solidFill>
                  <a:srgbClr val="000000"/>
                </a:solidFill>
                <a:effectLst/>
                <a:latin typeface="Gmarket Sans Medium" panose="020B0600000101010101" charset="-127"/>
                <a:ea typeface="Gmarket Sans Medium" panose="020B0600000101010101" charset="-127"/>
              </a:rPr>
              <a:t>히트맵</a:t>
            </a:r>
            <a:r>
              <a:rPr lang="en-US" altLang="ko-KR" sz="2400" spc="-100" dirty="0">
                <a:solidFill>
                  <a:srgbClr val="000000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 ]</a:t>
            </a:r>
            <a:endParaRPr lang="en-US" sz="2400" i="0" u="none" strike="noStrike" spc="-100" dirty="0">
              <a:solidFill>
                <a:srgbClr val="000000"/>
              </a:solidFill>
              <a:latin typeface="Gmarket Sans Medium" panose="020B0600000101010101" charset="-127"/>
              <a:ea typeface="Gmarket Sans Medium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110508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Picture 2">
            <a:extLst>
              <a:ext uri="{FF2B5EF4-FFF2-40B4-BE49-F238E27FC236}">
                <a16:creationId xmlns:a16="http://schemas.microsoft.com/office/drawing/2014/main" id="{2DFA019D-6A23-6F19-9A4A-56479229EEE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96900" y="863600"/>
            <a:ext cx="17106900" cy="901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32100" y="9321800"/>
            <a:ext cx="1676400" cy="381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6800" y="9321800"/>
            <a:ext cx="914400" cy="381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95300" y="533400"/>
            <a:ext cx="17297400" cy="520700"/>
          </a:xfrm>
          <a:prstGeom prst="rect">
            <a:avLst/>
          </a:prstGeom>
          <a:effectLst>
            <a:outerShdw dist="24179" dir="5400000">
              <a:srgbClr val="9E9E9E">
                <a:alpha val="100000"/>
              </a:srgbClr>
            </a:outerShdw>
          </a:effectLst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57300" y="635000"/>
            <a:ext cx="292100" cy="2921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346200" y="-571500"/>
            <a:ext cx="114300" cy="1435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789400" y="635000"/>
            <a:ext cx="292100" cy="292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6865600" y="-571500"/>
            <a:ext cx="114300" cy="1435100"/>
          </a:xfrm>
          <a:prstGeom prst="rect">
            <a:avLst/>
          </a:prstGeom>
        </p:spPr>
      </p:pic>
      <p:sp>
        <p:nvSpPr>
          <p:cNvPr id="37" name="TextBox 37"/>
          <p:cNvSpPr txBox="1"/>
          <p:nvPr/>
        </p:nvSpPr>
        <p:spPr>
          <a:xfrm>
            <a:off x="15608300" y="9398000"/>
            <a:ext cx="15240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sz="1200" b="0" i="0" u="none" strike="noStrike" dirty="0">
                <a:solidFill>
                  <a:srgbClr val="000000"/>
                </a:solidFill>
                <a:latin typeface="Gmarket Sans Medium"/>
              </a:rPr>
              <a:t>7  /  12</a:t>
            </a:r>
          </a:p>
        </p:txBody>
      </p:sp>
      <p:pic>
        <p:nvPicPr>
          <p:cNvPr id="4101" name="Picture 5">
            <a:extLst>
              <a:ext uri="{FF2B5EF4-FFF2-40B4-BE49-F238E27FC236}">
                <a16:creationId xmlns:a16="http://schemas.microsoft.com/office/drawing/2014/main" id="{023806EA-8C1C-1510-4BAC-76FFE3ABE3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6425" y="3919100"/>
            <a:ext cx="3838575" cy="3762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3" name="Picture 7">
            <a:extLst>
              <a:ext uri="{FF2B5EF4-FFF2-40B4-BE49-F238E27FC236}">
                <a16:creationId xmlns:a16="http://schemas.microsoft.com/office/drawing/2014/main" id="{44A718EB-20AC-5A2A-0071-8940F706BE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3782" y="3861950"/>
            <a:ext cx="4743450" cy="381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C86D5B15-9566-A0BB-3FC9-9954A899471D}"/>
              </a:ext>
            </a:extLst>
          </p:cNvPr>
          <p:cNvSpPr/>
          <p:nvPr/>
        </p:nvSpPr>
        <p:spPr>
          <a:xfrm>
            <a:off x="6604800" y="3903515"/>
            <a:ext cx="1548600" cy="3387434"/>
          </a:xfrm>
          <a:prstGeom prst="rect">
            <a:avLst/>
          </a:prstGeom>
          <a:noFill/>
          <a:ln w="38100">
            <a:solidFill>
              <a:srgbClr val="0000FF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14CD62C-3FCA-56C9-6BF8-49DFA6D89817}"/>
              </a:ext>
            </a:extLst>
          </p:cNvPr>
          <p:cNvSpPr/>
          <p:nvPr/>
        </p:nvSpPr>
        <p:spPr>
          <a:xfrm>
            <a:off x="12940145" y="3855024"/>
            <a:ext cx="762000" cy="3435925"/>
          </a:xfrm>
          <a:prstGeom prst="rect">
            <a:avLst/>
          </a:prstGeom>
          <a:noFill/>
          <a:ln w="38100">
            <a:solidFill>
              <a:srgbClr val="0000FF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F8177DA-6ED8-6AD2-BEFC-AEDAC236EE16}"/>
              </a:ext>
            </a:extLst>
          </p:cNvPr>
          <p:cNvSpPr/>
          <p:nvPr/>
        </p:nvSpPr>
        <p:spPr>
          <a:xfrm>
            <a:off x="5867399" y="3903515"/>
            <a:ext cx="705075" cy="3387434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2451B07-336B-3A49-06AB-DC43C813DACC}"/>
              </a:ext>
            </a:extLst>
          </p:cNvPr>
          <p:cNvSpPr/>
          <p:nvPr/>
        </p:nvSpPr>
        <p:spPr>
          <a:xfrm>
            <a:off x="11319450" y="3855023"/>
            <a:ext cx="1579130" cy="3435925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BA25A30E-4AFD-FEF7-6D79-EB799EF8535C}"/>
              </a:ext>
            </a:extLst>
          </p:cNvPr>
          <p:cNvSpPr/>
          <p:nvPr/>
        </p:nvSpPr>
        <p:spPr>
          <a:xfrm>
            <a:off x="11963400" y="3910440"/>
            <a:ext cx="1676399" cy="3435925"/>
          </a:xfrm>
          <a:prstGeom prst="rect">
            <a:avLst/>
          </a:prstGeom>
          <a:noFill/>
          <a:ln w="25400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A5F5ECC1-5069-5D77-3CF3-9D5FA9115666}"/>
              </a:ext>
            </a:extLst>
          </p:cNvPr>
          <p:cNvSpPr/>
          <p:nvPr/>
        </p:nvSpPr>
        <p:spPr>
          <a:xfrm>
            <a:off x="13715134" y="3905245"/>
            <a:ext cx="949901" cy="3435925"/>
          </a:xfrm>
          <a:prstGeom prst="rect">
            <a:avLst/>
          </a:prstGeom>
          <a:noFill/>
          <a:ln w="25400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0" name="연결선: 꺾임 59">
            <a:extLst>
              <a:ext uri="{FF2B5EF4-FFF2-40B4-BE49-F238E27FC236}">
                <a16:creationId xmlns:a16="http://schemas.microsoft.com/office/drawing/2014/main" id="{4559533F-F8A1-0687-D4CD-03CF784D0EBC}"/>
              </a:ext>
            </a:extLst>
          </p:cNvPr>
          <p:cNvCxnSpPr>
            <a:stCxn id="53" idx="2"/>
            <a:endCxn id="55" idx="2"/>
          </p:cNvCxnSpPr>
          <p:nvPr/>
        </p:nvCxnSpPr>
        <p:spPr>
          <a:xfrm rot="5400000" flipH="1" flipV="1">
            <a:off x="13493244" y="6649525"/>
            <a:ext cx="5195" cy="1388485"/>
          </a:xfrm>
          <a:prstGeom prst="bentConnector3">
            <a:avLst>
              <a:gd name="adj1" fmla="val -3867007"/>
            </a:avLst>
          </a:prstGeom>
          <a:ln w="25400">
            <a:solidFill>
              <a:srgbClr val="FFFF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34">
            <a:extLst>
              <a:ext uri="{FF2B5EF4-FFF2-40B4-BE49-F238E27FC236}">
                <a16:creationId xmlns:a16="http://schemas.microsoft.com/office/drawing/2014/main" id="{F0380A68-B1EE-CCAD-84C6-DD1062991AFB}"/>
              </a:ext>
            </a:extLst>
          </p:cNvPr>
          <p:cNvSpPr txBox="1"/>
          <p:nvPr/>
        </p:nvSpPr>
        <p:spPr>
          <a:xfrm>
            <a:off x="11941286" y="7879774"/>
            <a:ext cx="5584714" cy="1149926"/>
          </a:xfrm>
          <a:prstGeom prst="rect">
            <a:avLst/>
          </a:prstGeom>
          <a:solidFill>
            <a:srgbClr val="F4F4F4"/>
          </a:solidFill>
          <a:ln w="25400">
            <a:solidFill>
              <a:srgbClr val="FFFF00"/>
            </a:solidFill>
          </a:ln>
        </p:spPr>
        <p:txBody>
          <a:bodyPr lIns="0" tIns="0" rIns="0" bIns="0" rtlCol="0" anchor="t" anchorCtr="0"/>
          <a:lstStyle/>
          <a:p>
            <a:pPr rtl="0">
              <a:buNone/>
            </a:pPr>
            <a:r>
              <a:rPr lang="ko-KR" altLang="en-US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 ▶</a:t>
            </a:r>
            <a:r>
              <a:rPr lang="en-US" altLang="ko-KR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 </a:t>
            </a:r>
            <a:r>
              <a:rPr lang="en-US" altLang="ko-KR" sz="1600" b="0" i="0" u="none" strike="noStrike" dirty="0">
                <a:solidFill>
                  <a:srgbClr val="000000"/>
                </a:solidFill>
                <a:effectLst/>
                <a:latin typeface="Pretendard Light" panose="020B0600000101010101" charset="-127"/>
                <a:ea typeface="Pretendard Light" panose="020B0600000101010101" charset="-127"/>
              </a:rPr>
              <a:t>Avg_yn_month : </a:t>
            </a:r>
            <a:r>
              <a:rPr lang="ko-KR" altLang="en-US" sz="1600" b="0" i="0" u="none" strike="noStrike" dirty="0">
                <a:solidFill>
                  <a:srgbClr val="000000"/>
                </a:solidFill>
                <a:effectLst/>
                <a:latin typeface="Pretendard Light" panose="020B0600000101010101" charset="-127"/>
                <a:ea typeface="Pretendard Light" panose="020B0600000101010101" charset="-127"/>
              </a:rPr>
              <a:t>월별 총 일자</a:t>
            </a:r>
            <a:r>
              <a:rPr lang="en-US" altLang="ko-KR" sz="1600" b="0" i="0" u="none" strike="noStrike" dirty="0">
                <a:solidFill>
                  <a:srgbClr val="000000"/>
                </a:solidFill>
                <a:effectLst/>
                <a:latin typeface="Pretendard Light" panose="020B0600000101010101" charset="-127"/>
                <a:ea typeface="Pretendard Light" panose="020B0600000101010101" charset="-127"/>
              </a:rPr>
              <a:t>(</a:t>
            </a:r>
            <a:r>
              <a:rPr lang="en-US" altLang="ko-KR" sz="1600" b="0" i="0" u="none" strike="noStrike" dirty="0" err="1">
                <a:solidFill>
                  <a:srgbClr val="000000"/>
                </a:solidFill>
                <a:effectLst/>
                <a:latin typeface="Pretendard Light" panose="020B0600000101010101" charset="-127"/>
                <a:ea typeface="Pretendard Light" panose="020B0600000101010101" charset="-127"/>
              </a:rPr>
              <a:t>days_in_month</a:t>
            </a:r>
            <a:r>
              <a:rPr lang="en-US" altLang="ko-KR" sz="1600" b="0" i="0" u="none" strike="noStrike" dirty="0">
                <a:solidFill>
                  <a:srgbClr val="000000"/>
                </a:solidFill>
                <a:effectLst/>
                <a:latin typeface="Pretendard Light" panose="020B0600000101010101" charset="-127"/>
                <a:ea typeface="Pretendard Light" panose="020B0600000101010101" charset="-127"/>
              </a:rPr>
              <a:t> )</a:t>
            </a:r>
            <a:r>
              <a:rPr lang="ko-KR" altLang="en-US" sz="1600" b="0" i="0" u="none" strike="noStrike" dirty="0">
                <a:solidFill>
                  <a:srgbClr val="000000"/>
                </a:solidFill>
                <a:effectLst/>
                <a:latin typeface="Pretendard Light" panose="020B0600000101010101" charset="-127"/>
                <a:ea typeface="Pretendard Light" panose="020B0600000101010101" charset="-127"/>
              </a:rPr>
              <a:t>에서 </a:t>
            </a:r>
            <a:endParaRPr lang="ko-KR" altLang="en-US" b="0" dirty="0">
              <a:effectLst/>
              <a:latin typeface="Pretendard Light" panose="020B0600000101010101" charset="-127"/>
              <a:ea typeface="Pretendard Light" panose="020B0600000101010101" charset="-127"/>
            </a:endParaRPr>
          </a:p>
          <a:p>
            <a:pPr rtl="0">
              <a:buNone/>
            </a:pPr>
            <a:r>
              <a:rPr lang="en-US" altLang="ko-KR" sz="1600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                                    </a:t>
            </a:r>
            <a:r>
              <a:rPr lang="ko-KR" altLang="en-US" sz="1600" b="0" i="0" u="none" strike="noStrike" dirty="0">
                <a:solidFill>
                  <a:srgbClr val="000000"/>
                </a:solidFill>
                <a:effectLst/>
                <a:latin typeface="Pretendard Light" panose="020B0600000101010101" charset="-127"/>
                <a:ea typeface="Pretendard Light" panose="020B0600000101010101" charset="-127"/>
              </a:rPr>
              <a:t>비행가능 일자 </a:t>
            </a:r>
            <a:r>
              <a:rPr lang="ko-KR" altLang="en-US" sz="1600" b="0" i="0" u="none" strike="noStrike" dirty="0" err="1">
                <a:solidFill>
                  <a:srgbClr val="000000"/>
                </a:solidFill>
                <a:effectLst/>
                <a:latin typeface="Pretendard Light" panose="020B0600000101010101" charset="-127"/>
                <a:ea typeface="Pretendard Light" panose="020B0600000101010101" charset="-127"/>
              </a:rPr>
              <a:t>누적계</a:t>
            </a:r>
            <a:r>
              <a:rPr lang="en-US" altLang="ko-KR" sz="1600" b="0" i="0" u="none" strike="noStrike" dirty="0">
                <a:solidFill>
                  <a:srgbClr val="000000"/>
                </a:solidFill>
                <a:effectLst/>
                <a:latin typeface="Pretendard Light" panose="020B0600000101010101" charset="-127"/>
                <a:ea typeface="Pretendard Light" panose="020B0600000101010101" charset="-127"/>
              </a:rPr>
              <a:t>(</a:t>
            </a:r>
            <a:r>
              <a:rPr lang="en-US" altLang="ko-KR" sz="1600" b="0" i="0" u="none" strike="noStrike" dirty="0" err="1">
                <a:solidFill>
                  <a:srgbClr val="000000"/>
                </a:solidFill>
                <a:effectLst/>
                <a:latin typeface="Pretendard Light" panose="020B0600000101010101" charset="-127"/>
                <a:ea typeface="Pretendard Light" panose="020B0600000101010101" charset="-127"/>
              </a:rPr>
              <a:t>yn_month</a:t>
            </a:r>
            <a:r>
              <a:rPr lang="en-US" altLang="ko-KR" sz="1600" b="0" i="0" u="none" strike="noStrike" dirty="0">
                <a:solidFill>
                  <a:srgbClr val="000000"/>
                </a:solidFill>
                <a:effectLst/>
                <a:latin typeface="Pretendard Light" panose="020B0600000101010101" charset="-127"/>
                <a:ea typeface="Pretendard Light" panose="020B0600000101010101" charset="-127"/>
              </a:rPr>
              <a:t>)</a:t>
            </a:r>
            <a:r>
              <a:rPr lang="ko-KR" altLang="en-US" sz="1600" b="0" i="0" u="none" strike="noStrike" dirty="0">
                <a:solidFill>
                  <a:srgbClr val="000000"/>
                </a:solidFill>
                <a:effectLst/>
                <a:latin typeface="Pretendard Light" panose="020B0600000101010101" charset="-127"/>
                <a:ea typeface="Pretendard Light" panose="020B0600000101010101" charset="-127"/>
              </a:rPr>
              <a:t>를 나눈 수치</a:t>
            </a:r>
            <a:r>
              <a:rPr lang="ko-KR" altLang="en-US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   </a:t>
            </a:r>
            <a:endParaRPr lang="en-US" altLang="ko-KR" dirty="0">
              <a:solidFill>
                <a:srgbClr val="000000"/>
              </a:solidFill>
              <a:latin typeface="Pretendard Light" panose="020B0600000101010101" charset="-127"/>
              <a:ea typeface="Pretendard Light" panose="020B0600000101010101" charset="-127"/>
            </a:endParaRPr>
          </a:p>
          <a:p>
            <a:pPr rtl="0">
              <a:buNone/>
            </a:pPr>
            <a:r>
              <a:rPr lang="en-US" altLang="ko-KR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 </a:t>
            </a:r>
            <a:r>
              <a:rPr lang="ko-KR" altLang="en-US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▶</a:t>
            </a:r>
            <a:r>
              <a:rPr lang="en-US" altLang="ko-KR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 </a:t>
            </a:r>
            <a:r>
              <a:rPr lang="ko-KR" altLang="en-US" sz="1600" b="0" i="0" u="none" strike="noStrike" dirty="0">
                <a:solidFill>
                  <a:srgbClr val="000000"/>
                </a:solidFill>
                <a:effectLst/>
                <a:latin typeface="Pretendard Light" panose="020B0600000101010101" charset="-127"/>
                <a:ea typeface="Pretendard Light" panose="020B0600000101010101" charset="-127"/>
              </a:rPr>
              <a:t>월별 평균치를 나타내는 지표</a:t>
            </a:r>
            <a:r>
              <a:rPr lang="ko-KR" altLang="en-US" sz="1600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 </a:t>
            </a:r>
            <a:endParaRPr lang="en-US" altLang="ko-KR" sz="1600" dirty="0">
              <a:solidFill>
                <a:srgbClr val="000000"/>
              </a:solidFill>
              <a:latin typeface="Pretendard Light" panose="020B0600000101010101" charset="-127"/>
              <a:ea typeface="Pretendard Light" panose="020B0600000101010101" charset="-127"/>
            </a:endParaRPr>
          </a:p>
          <a:p>
            <a:pPr rtl="0">
              <a:buNone/>
            </a:pPr>
            <a:r>
              <a:rPr lang="ko-KR" altLang="en-US" sz="1600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 ▶</a:t>
            </a:r>
            <a:r>
              <a:rPr lang="en-US" altLang="ko-KR" sz="1600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 </a:t>
            </a:r>
            <a:r>
              <a:rPr lang="ko-KR" altLang="en-US" sz="1600" b="0" i="0" u="none" strike="noStrike" dirty="0">
                <a:solidFill>
                  <a:srgbClr val="000000"/>
                </a:solidFill>
                <a:effectLst/>
                <a:latin typeface="Pretendard Light" panose="020B0600000101010101" charset="-127"/>
                <a:ea typeface="Pretendard Light" panose="020B0600000101010101" charset="-127"/>
              </a:rPr>
              <a:t>추후</a:t>
            </a:r>
            <a:r>
              <a:rPr lang="en-US" altLang="ko-KR" sz="1600" b="0" i="0" u="none" strike="noStrike" dirty="0">
                <a:solidFill>
                  <a:srgbClr val="000000"/>
                </a:solidFill>
                <a:effectLst/>
                <a:latin typeface="Pretendard Light" panose="020B0600000101010101" charset="-127"/>
                <a:ea typeface="Pretendard Light" panose="020B0600000101010101" charset="-127"/>
              </a:rPr>
              <a:t>, </a:t>
            </a:r>
            <a:r>
              <a:rPr lang="ko-KR" altLang="en-US" sz="1600" b="0" i="0" u="none" strike="noStrike" dirty="0">
                <a:solidFill>
                  <a:srgbClr val="000000"/>
                </a:solidFill>
                <a:effectLst/>
                <a:latin typeface="Pretendard Light" panose="020B0600000101010101" charset="-127"/>
                <a:ea typeface="Pretendard Light" panose="020B0600000101010101" charset="-127"/>
              </a:rPr>
              <a:t>월별 </a:t>
            </a:r>
            <a:r>
              <a:rPr lang="en-US" altLang="ko-KR" sz="1600" b="0" i="0" u="none" strike="noStrike" dirty="0">
                <a:solidFill>
                  <a:srgbClr val="000000"/>
                </a:solidFill>
                <a:effectLst/>
                <a:latin typeface="Pretendard Light" panose="020B0600000101010101" charset="-127"/>
                <a:ea typeface="Pretendard Light" panose="020B0600000101010101" charset="-127"/>
              </a:rPr>
              <a:t>top3 </a:t>
            </a:r>
            <a:r>
              <a:rPr lang="ko-KR" altLang="en-US" sz="1600" b="0" i="0" u="none" strike="noStrike" dirty="0">
                <a:solidFill>
                  <a:srgbClr val="000000"/>
                </a:solidFill>
                <a:effectLst/>
                <a:latin typeface="Pretendard Light" panose="020B0600000101010101" charset="-127"/>
                <a:ea typeface="Pretendard Light" panose="020B0600000101010101" charset="-127"/>
              </a:rPr>
              <a:t>지정 지표로 사용</a:t>
            </a:r>
          </a:p>
        </p:txBody>
      </p:sp>
      <p:cxnSp>
        <p:nvCxnSpPr>
          <p:cNvPr id="86" name="연결선: 꺾임 85">
            <a:extLst>
              <a:ext uri="{FF2B5EF4-FFF2-40B4-BE49-F238E27FC236}">
                <a16:creationId xmlns:a16="http://schemas.microsoft.com/office/drawing/2014/main" id="{971B129A-4405-AC9B-2963-81AF1A0F7AEE}"/>
              </a:ext>
            </a:extLst>
          </p:cNvPr>
          <p:cNvCxnSpPr>
            <a:stCxn id="20" idx="2"/>
            <a:endCxn id="21" idx="2"/>
          </p:cNvCxnSpPr>
          <p:nvPr/>
        </p:nvCxnSpPr>
        <p:spPr>
          <a:xfrm rot="5400000" flipH="1" flipV="1">
            <a:off x="9164475" y="4346410"/>
            <a:ext cx="1" cy="5889078"/>
          </a:xfrm>
          <a:prstGeom prst="bentConnector3">
            <a:avLst>
              <a:gd name="adj1" fmla="val -22860000000"/>
            </a:avLst>
          </a:prstGeom>
          <a:ln w="381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34">
            <a:extLst>
              <a:ext uri="{FF2B5EF4-FFF2-40B4-BE49-F238E27FC236}">
                <a16:creationId xmlns:a16="http://schemas.microsoft.com/office/drawing/2014/main" id="{961CBDD5-8D5E-F6A3-85BE-790C5E3A04E6}"/>
              </a:ext>
            </a:extLst>
          </p:cNvPr>
          <p:cNvSpPr txBox="1"/>
          <p:nvPr/>
        </p:nvSpPr>
        <p:spPr>
          <a:xfrm>
            <a:off x="6603715" y="7879774"/>
            <a:ext cx="5071049" cy="845126"/>
          </a:xfrm>
          <a:prstGeom prst="rect">
            <a:avLst/>
          </a:prstGeom>
          <a:solidFill>
            <a:srgbClr val="F4F4F4"/>
          </a:solidFill>
          <a:ln w="25400">
            <a:solidFill>
              <a:srgbClr val="0000FF"/>
            </a:solidFill>
          </a:ln>
        </p:spPr>
        <p:txBody>
          <a:bodyPr lIns="0" tIns="0" rIns="0" bIns="0" rtlCol="0" anchor="t" anchorCtr="0"/>
          <a:lstStyle/>
          <a:p>
            <a:pPr algn="just" rtl="0">
              <a:buNone/>
            </a:pPr>
            <a:r>
              <a:rPr lang="ko-KR" altLang="en-US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 ▶</a:t>
            </a:r>
            <a:r>
              <a:rPr lang="en-US" altLang="ko-KR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 </a:t>
            </a:r>
            <a:r>
              <a:rPr lang="en-US" altLang="ko-KR" sz="1800" b="0" i="0" u="none" strike="noStrike" dirty="0" err="1">
                <a:solidFill>
                  <a:srgbClr val="000000"/>
                </a:solidFill>
                <a:effectLst/>
                <a:latin typeface="Pretendard Light" panose="020B0600000101010101" charset="-127"/>
                <a:ea typeface="Pretendard Light" panose="020B0600000101010101" charset="-127"/>
              </a:rPr>
              <a:t>Yn_month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 Light" panose="020B0600000101010101" charset="-127"/>
                <a:ea typeface="Pretendard Light" panose="020B0600000101010101" charset="-127"/>
              </a:rPr>
              <a:t> =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 Light" panose="020B0600000101010101" charset="-127"/>
                <a:ea typeface="Pretendard Light" panose="020B0600000101010101" charset="-127"/>
              </a:rPr>
              <a:t>기상 지표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 Light" panose="020B0600000101010101" charset="-127"/>
                <a:ea typeface="Pretendard Light" panose="020B0600000101010101" charset="-127"/>
              </a:rPr>
              <a:t>(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 Light" panose="020B0600000101010101" charset="-127"/>
                <a:ea typeface="Pretendard Light" panose="020B0600000101010101" charset="-127"/>
              </a:rPr>
              <a:t>풍속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 Light" panose="020B0600000101010101" charset="-127"/>
                <a:ea typeface="Pretendard Light" panose="020B0600000101010101" charset="-127"/>
              </a:rPr>
              <a:t>,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 Light" panose="020B0600000101010101" charset="-127"/>
                <a:ea typeface="Pretendard Light" panose="020B0600000101010101" charset="-127"/>
              </a:rPr>
              <a:t>기온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 Light" panose="020B0600000101010101" charset="-127"/>
                <a:ea typeface="Pretendard Light" panose="020B0600000101010101" charset="-127"/>
              </a:rPr>
              <a:t>,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 Light" panose="020B0600000101010101" charset="-127"/>
                <a:ea typeface="Pretendard Light" panose="020B0600000101010101" charset="-127"/>
              </a:rPr>
              <a:t>강수량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 Light" panose="020B0600000101010101" charset="-127"/>
                <a:ea typeface="Pretendard Light" panose="020B0600000101010101" charset="-127"/>
              </a:rPr>
              <a:t>)</a:t>
            </a:r>
          </a:p>
          <a:p>
            <a:pPr algn="just" rtl="0">
              <a:buNone/>
            </a:pPr>
            <a:r>
              <a:rPr lang="en-US" altLang="ko-KR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                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 Light" panose="020B0600000101010101" charset="-127"/>
                <a:ea typeface="Pretendard Light" panose="020B0600000101010101" charset="-127"/>
              </a:rPr>
              <a:t>           만족하는 일자</a:t>
            </a:r>
            <a:endParaRPr lang="ko-KR" altLang="en-US" b="0" dirty="0">
              <a:effectLst/>
              <a:latin typeface="Pretendard Light" panose="020B0600000101010101" charset="-127"/>
              <a:ea typeface="Pretendard Light" panose="020B0600000101010101" charset="-127"/>
            </a:endParaRPr>
          </a:p>
          <a:p>
            <a:pPr algn="just" rtl="0">
              <a:buNone/>
            </a:pPr>
            <a:r>
              <a:rPr lang="ko-KR" altLang="en-US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 ▶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 Light" panose="020B0600000101010101" charset="-127"/>
                <a:ea typeface="Pretendard Light" panose="020B0600000101010101" charset="-127"/>
              </a:rPr>
              <a:t>즉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 Light" panose="020B0600000101010101" charset="-127"/>
                <a:ea typeface="Pretendard Light" panose="020B0600000101010101" charset="-127"/>
              </a:rPr>
              <a:t>,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 Light" panose="020B0600000101010101" charset="-127"/>
                <a:ea typeface="Pretendard Light" panose="020B0600000101010101" charset="-127"/>
              </a:rPr>
              <a:t>월 별 비행 가능한 일자의 횟수</a:t>
            </a:r>
            <a:endParaRPr lang="ko-KR" altLang="en-US" b="0" dirty="0">
              <a:effectLst/>
              <a:latin typeface="Pretendard Light" panose="020B0600000101010101" charset="-127"/>
              <a:ea typeface="Pretendard Light" panose="020B0600000101010101" charset="-127"/>
            </a:endParaRPr>
          </a:p>
          <a:p>
            <a:pPr>
              <a:buNone/>
            </a:pPr>
            <a:br>
              <a:rPr lang="ko-KR" altLang="en-US" dirty="0">
                <a:latin typeface="Pretendard Light" panose="020B0600000101010101" charset="-127"/>
                <a:ea typeface="Pretendard Light" panose="020B0600000101010101" charset="-127"/>
              </a:rPr>
            </a:br>
            <a:endParaRPr lang="en-US" altLang="ko-KR" dirty="0">
              <a:solidFill>
                <a:srgbClr val="000000"/>
              </a:solidFill>
              <a:latin typeface="Pretendard Light" panose="020B0600000101010101" charset="-127"/>
              <a:ea typeface="Pretendard Light" panose="020B0600000101010101" charset="-127"/>
            </a:endParaRPr>
          </a:p>
          <a:p>
            <a:pPr lvl="0">
              <a:lnSpc>
                <a:spcPct val="149400"/>
              </a:lnSpc>
            </a:pPr>
            <a:endParaRPr lang="ko-KR" altLang="en-US" dirty="0">
              <a:solidFill>
                <a:srgbClr val="000000"/>
              </a:solidFill>
              <a:latin typeface="Pretendard Light" panose="020B0600000101010101" charset="-127"/>
              <a:ea typeface="Pretendard Light" panose="020B0600000101010101" charset="-127"/>
            </a:endParaRPr>
          </a:p>
        </p:txBody>
      </p:sp>
      <p:sp>
        <p:nvSpPr>
          <p:cNvPr id="90" name="TextBox 34">
            <a:extLst>
              <a:ext uri="{FF2B5EF4-FFF2-40B4-BE49-F238E27FC236}">
                <a16:creationId xmlns:a16="http://schemas.microsoft.com/office/drawing/2014/main" id="{92FEDE5F-4324-F5DF-10EE-013EEAD2533A}"/>
              </a:ext>
            </a:extLst>
          </p:cNvPr>
          <p:cNvSpPr txBox="1"/>
          <p:nvPr/>
        </p:nvSpPr>
        <p:spPr>
          <a:xfrm>
            <a:off x="1158986" y="7878896"/>
            <a:ext cx="5175250" cy="846004"/>
          </a:xfrm>
          <a:prstGeom prst="rect">
            <a:avLst/>
          </a:prstGeom>
          <a:solidFill>
            <a:srgbClr val="F4F4F4"/>
          </a:solidFill>
          <a:ln w="25400">
            <a:solidFill>
              <a:srgbClr val="FF0000"/>
            </a:solidFill>
          </a:ln>
        </p:spPr>
        <p:txBody>
          <a:bodyPr lIns="0" tIns="0" rIns="0" bIns="0" rtlCol="0" anchor="t" anchorCtr="0"/>
          <a:lstStyle/>
          <a:p>
            <a:pPr algn="just" rtl="0">
              <a:buNone/>
            </a:pPr>
            <a:r>
              <a:rPr lang="ko-KR" altLang="en-US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 ▶</a:t>
            </a:r>
            <a:r>
              <a:rPr lang="en-US" altLang="ko-KR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 Light" panose="020B0600000101010101" charset="-127"/>
                <a:ea typeface="Pretendard Light" panose="020B0600000101010101" charset="-127"/>
              </a:rPr>
              <a:t>Tm(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 Light" panose="020B0600000101010101" charset="-127"/>
                <a:ea typeface="Pretendard Light" panose="020B0600000101010101" charset="-127"/>
              </a:rPr>
              <a:t>시간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 Light" panose="020B0600000101010101" charset="-127"/>
                <a:ea typeface="Pretendard Light" panose="020B0600000101010101" charset="-127"/>
              </a:rPr>
              <a:t>)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 Light" panose="020B0600000101010101" charset="-127"/>
                <a:ea typeface="Pretendard Light" panose="020B0600000101010101" charset="-127"/>
              </a:rPr>
              <a:t>변수에서 </a:t>
            </a:r>
            <a:r>
              <a:rPr lang="en-US" altLang="ko-KR" sz="1800" b="0" i="0" u="none" strike="noStrike" dirty="0" err="1">
                <a:solidFill>
                  <a:srgbClr val="000000"/>
                </a:solidFill>
                <a:effectLst/>
                <a:latin typeface="Pretendard Light" panose="020B0600000101010101" charset="-127"/>
                <a:ea typeface="Pretendard Light" panose="020B0600000101010101" charset="-127"/>
              </a:rPr>
              <a:t>yyyymm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 Light" panose="020B0600000101010101" charset="-127"/>
                <a:ea typeface="Pretendard Light" panose="020B0600000101010101" charset="-127"/>
              </a:rPr>
              <a:t>(</a:t>
            </a:r>
            <a:r>
              <a:rPr lang="ko-KR" altLang="en-US" dirty="0" err="1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년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latin typeface="Pretendard Light" panose="020B0600000101010101" charset="-127"/>
                <a:ea typeface="Pretendard Light" panose="020B0600000101010101" charset="-127"/>
              </a:rPr>
              <a:t>월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 Light" panose="020B0600000101010101" charset="-127"/>
                <a:ea typeface="Pretendard Light" panose="020B0600000101010101" charset="-127"/>
              </a:rPr>
              <a:t>), </a:t>
            </a:r>
          </a:p>
          <a:p>
            <a:pPr algn="just" rtl="0">
              <a:buNone/>
            </a:pPr>
            <a:r>
              <a:rPr lang="en-US" altLang="ko-KR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     </a:t>
            </a:r>
            <a:r>
              <a:rPr lang="en-US" altLang="ko-KR" sz="1800" b="0" i="0" u="none" strike="noStrike" dirty="0" err="1">
                <a:solidFill>
                  <a:srgbClr val="000000"/>
                </a:solidFill>
                <a:effectLst/>
                <a:latin typeface="Pretendard Light" panose="020B0600000101010101" charset="-127"/>
                <a:ea typeface="Pretendard Light" panose="020B0600000101010101" charset="-127"/>
              </a:rPr>
              <a:t>days_in_month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 Light" panose="020B0600000101010101" charset="-127"/>
                <a:ea typeface="Pretendard Light" panose="020B0600000101010101" charset="-127"/>
              </a:rPr>
              <a:t>(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 Light" panose="020B0600000101010101" charset="-127"/>
                <a:ea typeface="Pretendard Light" panose="020B0600000101010101" charset="-127"/>
              </a:rPr>
              <a:t>해당 월의 총 일수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 Light" panose="020B0600000101010101" charset="-127"/>
                <a:ea typeface="Pretendard Light" panose="020B0600000101010101" charset="-127"/>
              </a:rPr>
              <a:t>)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 Light" panose="020B0600000101010101" charset="-127"/>
                <a:ea typeface="Pretendard Light" panose="020B0600000101010101" charset="-127"/>
              </a:rPr>
              <a:t>데이터 추출 </a:t>
            </a:r>
            <a:endParaRPr lang="ko-KR" altLang="en-US" sz="1600" b="0" dirty="0">
              <a:effectLst/>
              <a:latin typeface="Pretendard Light" panose="020B0600000101010101" charset="-127"/>
              <a:ea typeface="Pretendard Light" panose="020B0600000101010101" charset="-127"/>
            </a:endParaRPr>
          </a:p>
          <a:p>
            <a:pPr algn="just" rtl="0" fontAlgn="base"/>
            <a:r>
              <a:rPr lang="ko-KR" altLang="en-US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 ▶</a:t>
            </a:r>
            <a:r>
              <a:rPr lang="en-US" altLang="ko-KR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 Light" panose="020B0600000101010101" charset="-127"/>
                <a:ea typeface="Pretendard Light" panose="020B0600000101010101" charset="-127"/>
              </a:rPr>
              <a:t>각각 월별 기준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 Light" panose="020B0600000101010101" charset="-127"/>
                <a:ea typeface="Pretendard Light" panose="020B0600000101010101" charset="-127"/>
              </a:rPr>
              <a:t>,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 Light" panose="020B0600000101010101" charset="-127"/>
                <a:ea typeface="Pretendard Light" panose="020B0600000101010101" charset="-127"/>
              </a:rPr>
              <a:t>일자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latin typeface="Pretendard Light" panose="020B0600000101010101" charset="-127"/>
                <a:ea typeface="Pretendard Light" panose="020B0600000101010101" charset="-127"/>
              </a:rPr>
              <a:t>카운팅을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 Light" panose="020B0600000101010101" charset="-127"/>
                <a:ea typeface="Pretendard Light" panose="020B0600000101010101" charset="-127"/>
              </a:rPr>
              <a:t> 위한 컬럼</a:t>
            </a:r>
          </a:p>
          <a:p>
            <a:pPr lvl="0">
              <a:lnSpc>
                <a:spcPct val="149400"/>
              </a:lnSpc>
            </a:pPr>
            <a:endParaRPr lang="en-US" altLang="ko-KR" dirty="0">
              <a:solidFill>
                <a:srgbClr val="000000"/>
              </a:solidFill>
              <a:latin typeface="Pretendard Light" panose="020B0600000101010101" charset="-127"/>
              <a:ea typeface="Pretendard Light" panose="020B0600000101010101" charset="-127"/>
            </a:endParaRPr>
          </a:p>
          <a:p>
            <a:pPr lvl="0">
              <a:lnSpc>
                <a:spcPct val="149400"/>
              </a:lnSpc>
            </a:pPr>
            <a:endParaRPr lang="ko-KR" altLang="en-US" dirty="0">
              <a:solidFill>
                <a:srgbClr val="000000"/>
              </a:solidFill>
              <a:latin typeface="Pretendard Light" panose="020B0600000101010101" charset="-127"/>
              <a:ea typeface="Pretendard Light" panose="020B0600000101010101" charset="-127"/>
            </a:endParaRPr>
          </a:p>
        </p:txBody>
      </p:sp>
      <p:cxnSp>
        <p:nvCxnSpPr>
          <p:cNvPr id="93" name="연결선: 꺾임 92">
            <a:extLst>
              <a:ext uri="{FF2B5EF4-FFF2-40B4-BE49-F238E27FC236}">
                <a16:creationId xmlns:a16="http://schemas.microsoft.com/office/drawing/2014/main" id="{37F489AE-78BC-7C1C-F428-70E0B1DAE76D}"/>
              </a:ext>
            </a:extLst>
          </p:cNvPr>
          <p:cNvCxnSpPr>
            <a:stCxn id="16" idx="2"/>
            <a:endCxn id="17" idx="2"/>
          </p:cNvCxnSpPr>
          <p:nvPr/>
        </p:nvCxnSpPr>
        <p:spPr>
          <a:xfrm rot="16200000" flipH="1">
            <a:off x="10350122" y="4319926"/>
            <a:ext cx="12700" cy="5942045"/>
          </a:xfrm>
          <a:prstGeom prst="bentConnector3">
            <a:avLst>
              <a:gd name="adj1" fmla="val 3545457"/>
            </a:avLst>
          </a:prstGeom>
          <a:ln w="38100">
            <a:solidFill>
              <a:srgbClr val="0000FF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화살표: 오른쪽 99">
            <a:extLst>
              <a:ext uri="{FF2B5EF4-FFF2-40B4-BE49-F238E27FC236}">
                <a16:creationId xmlns:a16="http://schemas.microsoft.com/office/drawing/2014/main" id="{C9E2994F-9A58-0303-FEC0-75B31A824FED}"/>
              </a:ext>
            </a:extLst>
          </p:cNvPr>
          <p:cNvSpPr/>
          <p:nvPr/>
        </p:nvSpPr>
        <p:spPr>
          <a:xfrm>
            <a:off x="8723773" y="5280859"/>
            <a:ext cx="1029827" cy="98170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TextBox 15">
            <a:extLst>
              <a:ext uri="{FF2B5EF4-FFF2-40B4-BE49-F238E27FC236}">
                <a16:creationId xmlns:a16="http://schemas.microsoft.com/office/drawing/2014/main" id="{4A3A6AAE-2F10-EF02-8637-B4C35A636BC7}"/>
              </a:ext>
            </a:extLst>
          </p:cNvPr>
          <p:cNvSpPr txBox="1"/>
          <p:nvPr/>
        </p:nvSpPr>
        <p:spPr>
          <a:xfrm>
            <a:off x="4625712" y="3486149"/>
            <a:ext cx="34200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2000" b="0" i="0" u="none" strike="noStrike" spc="-100" dirty="0" err="1">
                <a:solidFill>
                  <a:srgbClr val="000000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크롤링</a:t>
            </a:r>
            <a:r>
              <a:rPr lang="ko-KR" altLang="en-US" sz="2000" b="0" i="0" u="none" strike="noStrike" spc="-100" dirty="0">
                <a:solidFill>
                  <a:srgbClr val="000000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 직후 초기 데이터</a:t>
            </a:r>
            <a:endParaRPr lang="en-US" sz="2000" b="0" i="0" u="none" strike="noStrike" spc="-100" dirty="0">
              <a:solidFill>
                <a:srgbClr val="000000"/>
              </a:solidFill>
              <a:latin typeface="Gmarket Sans Medium"/>
            </a:endParaRPr>
          </a:p>
        </p:txBody>
      </p:sp>
      <p:sp>
        <p:nvSpPr>
          <p:cNvPr id="102" name="TextBox 15">
            <a:extLst>
              <a:ext uri="{FF2B5EF4-FFF2-40B4-BE49-F238E27FC236}">
                <a16:creationId xmlns:a16="http://schemas.microsoft.com/office/drawing/2014/main" id="{90461207-3D59-B610-A624-763668D10C5A}"/>
              </a:ext>
            </a:extLst>
          </p:cNvPr>
          <p:cNvSpPr txBox="1"/>
          <p:nvPr/>
        </p:nvSpPr>
        <p:spPr>
          <a:xfrm>
            <a:off x="10182106" y="3486149"/>
            <a:ext cx="4448293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2000" b="0" i="0" u="none" strike="noStrike" spc="-100" dirty="0" err="1">
                <a:solidFill>
                  <a:srgbClr val="000000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전처리</a:t>
            </a:r>
            <a:r>
              <a:rPr lang="en-US" altLang="ko-KR" sz="2000" b="0" i="0" u="none" strike="noStrike" spc="-100" dirty="0">
                <a:solidFill>
                  <a:srgbClr val="000000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, </a:t>
            </a:r>
            <a:r>
              <a:rPr lang="ko-KR" altLang="en-US" sz="2000" b="0" i="0" u="none" strike="noStrike" spc="-100" dirty="0">
                <a:solidFill>
                  <a:srgbClr val="000000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피처엔지니어링 후 최종 데이터</a:t>
            </a:r>
            <a:endParaRPr lang="en-US" sz="2000" b="0" i="0" u="none" strike="noStrike" spc="-100" dirty="0">
              <a:solidFill>
                <a:srgbClr val="000000"/>
              </a:solidFill>
              <a:latin typeface="Gmarket Sans Medium"/>
            </a:endParaRPr>
          </a:p>
        </p:txBody>
      </p:sp>
      <p:sp>
        <p:nvSpPr>
          <p:cNvPr id="11" name="TextBox 5">
            <a:extLst>
              <a:ext uri="{FF2B5EF4-FFF2-40B4-BE49-F238E27FC236}">
                <a16:creationId xmlns:a16="http://schemas.microsoft.com/office/drawing/2014/main" id="{CCB71DA5-4FD0-1888-4A45-8F632BDB5E30}"/>
              </a:ext>
            </a:extLst>
          </p:cNvPr>
          <p:cNvSpPr txBox="1"/>
          <p:nvPr/>
        </p:nvSpPr>
        <p:spPr>
          <a:xfrm>
            <a:off x="1143000" y="9398000"/>
            <a:ext cx="7747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sz="1200" b="0" i="0" u="none" strike="noStrike" dirty="0">
                <a:solidFill>
                  <a:srgbClr val="000000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[ 4</a:t>
            </a:r>
            <a:r>
              <a:rPr lang="ko-KR" altLang="en-US" sz="1200" b="0" i="0" u="none" strike="noStrike" dirty="0">
                <a:solidFill>
                  <a:srgbClr val="000000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조 </a:t>
            </a:r>
            <a:r>
              <a:rPr lang="en-US" altLang="ko-KR" sz="1200" b="0" i="0" u="none" strike="noStrike" dirty="0">
                <a:solidFill>
                  <a:srgbClr val="000000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]</a:t>
            </a:r>
            <a:endParaRPr lang="en-US" sz="1200" b="0" i="0" u="none" strike="noStrike" dirty="0">
              <a:solidFill>
                <a:srgbClr val="000000"/>
              </a:solidFill>
              <a:latin typeface="Gmarket Sans Medium" panose="020B0600000101010101" charset="-127"/>
              <a:ea typeface="Gmarket Sans Medium" panose="020B0600000101010101" charset="-127"/>
            </a:endParaRPr>
          </a:p>
        </p:txBody>
      </p:sp>
      <p:sp>
        <p:nvSpPr>
          <p:cNvPr id="5" name="TextBox 16">
            <a:extLst>
              <a:ext uri="{FF2B5EF4-FFF2-40B4-BE49-F238E27FC236}">
                <a16:creationId xmlns:a16="http://schemas.microsoft.com/office/drawing/2014/main" id="{EE53FB1D-45E0-8EA3-E128-E906A386DF54}"/>
              </a:ext>
            </a:extLst>
          </p:cNvPr>
          <p:cNvSpPr txBox="1"/>
          <p:nvPr/>
        </p:nvSpPr>
        <p:spPr>
          <a:xfrm>
            <a:off x="1435100" y="1778000"/>
            <a:ext cx="20320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1600" b="0" i="0" u="none" strike="noStrike" spc="-100" dirty="0">
                <a:solidFill>
                  <a:srgbClr val="595959"/>
                </a:solidFill>
                <a:latin typeface="Gmarket Sans Medium"/>
              </a:rPr>
              <a:t>l   </a:t>
            </a:r>
            <a:r>
              <a:rPr lang="en-US" sz="1600" spc="-100" dirty="0">
                <a:solidFill>
                  <a:srgbClr val="595959"/>
                </a:solidFill>
                <a:latin typeface="Gmarket Sans Medium"/>
              </a:rPr>
              <a:t>Chapter</a:t>
            </a:r>
            <a:r>
              <a:rPr lang="ko-KR" altLang="en-US" sz="1600" spc="-10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en-US" altLang="ko-KR" sz="1600" spc="-100" dirty="0">
                <a:solidFill>
                  <a:srgbClr val="595959"/>
                </a:solidFill>
                <a:latin typeface="Gmarket Sans Medium"/>
              </a:rPr>
              <a:t>4 </a:t>
            </a:r>
            <a:r>
              <a:rPr lang="en-US" altLang="ko-KR" sz="1600" b="0" i="0" u="none" strike="noStrike" spc="-100" dirty="0">
                <a:solidFill>
                  <a:srgbClr val="595959"/>
                </a:solidFill>
                <a:latin typeface="Gmarket Sans Medium"/>
              </a:rPr>
              <a:t> </a:t>
            </a:r>
            <a:r>
              <a:rPr lang="en-US" sz="1600" b="0" i="0" u="none" strike="noStrike" spc="-100" dirty="0">
                <a:solidFill>
                  <a:srgbClr val="595959"/>
                </a:solidFill>
                <a:latin typeface="Gmarket Sans Medium"/>
              </a:rPr>
              <a:t>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589E70E-AF96-A866-EA4E-B66346CF88F7}"/>
              </a:ext>
            </a:extLst>
          </p:cNvPr>
          <p:cNvSpPr txBox="1"/>
          <p:nvPr/>
        </p:nvSpPr>
        <p:spPr>
          <a:xfrm>
            <a:off x="1435100" y="2362200"/>
            <a:ext cx="15354300" cy="1028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5800" b="1" i="0" u="none" strike="noStrike" spc="-200" dirty="0">
                <a:solidFill>
                  <a:srgbClr val="000000"/>
                </a:solidFill>
                <a:ea typeface="Gmarket Sans Medium"/>
              </a:rPr>
              <a:t>데이터 </a:t>
            </a:r>
            <a:r>
              <a:rPr lang="ko-KR" altLang="en-US" sz="5800" b="1" i="0" u="none" strike="noStrike" spc="-200" dirty="0" err="1">
                <a:solidFill>
                  <a:srgbClr val="9E9E9E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전처리</a:t>
            </a:r>
            <a:r>
              <a:rPr lang="en-US" altLang="ko-KR" sz="5800" b="1" spc="-200" dirty="0">
                <a:solidFill>
                  <a:srgbClr val="9E9E9E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 (Feature Engineering)</a:t>
            </a:r>
            <a:endParaRPr lang="ko-KR" sz="5800" b="1" i="0" u="none" strike="noStrike" spc="-200" dirty="0">
              <a:solidFill>
                <a:srgbClr val="9E9E9E"/>
              </a:solidFill>
              <a:ea typeface="Gmarket Sans Medium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1328</TotalTime>
  <Words>890</Words>
  <Application>Microsoft Office PowerPoint</Application>
  <PresentationFormat>사용자 지정</PresentationFormat>
  <Paragraphs>187</Paragraphs>
  <Slides>14</Slides>
  <Notes>7</Notes>
  <HiddenSlides>0</HiddenSlides>
  <MMClips>0</MMClips>
  <ScaleCrop>false</ScaleCrop>
  <HeadingPairs>
    <vt:vector size="8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2" baseType="lpstr">
      <vt:lpstr>Gmarket Sans Medium</vt:lpstr>
      <vt:lpstr>Calibri</vt:lpstr>
      <vt:lpstr>Pretendard Light</vt:lpstr>
      <vt:lpstr>Pretendard Regular</vt:lpstr>
      <vt:lpstr>맑은 고딕</vt:lpstr>
      <vt:lpstr>Arial</vt:lpstr>
      <vt:lpstr>Office Theme</vt:lpstr>
      <vt:lpstr>Worksheet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user</dc:creator>
  <cp:lastModifiedBy>도지원[ 학부졸업 / 사회학과 ]</cp:lastModifiedBy>
  <cp:revision>185</cp:revision>
  <dcterms:created xsi:type="dcterms:W3CDTF">2006-08-16T00:00:00Z</dcterms:created>
  <dcterms:modified xsi:type="dcterms:W3CDTF">2025-10-19T07:33:36Z</dcterms:modified>
</cp:coreProperties>
</file>